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61" r:id="rId2"/>
    <p:sldId id="304" r:id="rId3"/>
    <p:sldId id="291" r:id="rId4"/>
    <p:sldId id="295" r:id="rId5"/>
    <p:sldId id="294" r:id="rId6"/>
    <p:sldId id="258" r:id="rId7"/>
    <p:sldId id="263" r:id="rId8"/>
    <p:sldId id="259" r:id="rId9"/>
    <p:sldId id="260" r:id="rId10"/>
    <p:sldId id="262" r:id="rId11"/>
    <p:sldId id="292" r:id="rId12"/>
    <p:sldId id="287" r:id="rId13"/>
    <p:sldId id="288" r:id="rId14"/>
    <p:sldId id="289" r:id="rId15"/>
    <p:sldId id="303" r:id="rId16"/>
    <p:sldId id="302" r:id="rId17"/>
    <p:sldId id="298" r:id="rId18"/>
    <p:sldId id="306" r:id="rId19"/>
    <p:sldId id="307" r:id="rId20"/>
    <p:sldId id="299" r:id="rId21"/>
    <p:sldId id="309" r:id="rId22"/>
    <p:sldId id="308" r:id="rId23"/>
    <p:sldId id="30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2828"/>
    <a:srgbClr val="FFC000"/>
    <a:srgbClr val="96C93C"/>
    <a:srgbClr val="92D050"/>
    <a:srgbClr val="186991"/>
    <a:srgbClr val="198AAD"/>
    <a:srgbClr val="501568"/>
    <a:srgbClr val="671D8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94674"/>
  </p:normalViewPr>
  <p:slideViewPr>
    <p:cSldViewPr snapToGrid="0" snapToObjects="1">
      <p:cViewPr varScale="1">
        <p:scale>
          <a:sx n="85" d="100"/>
          <a:sy n="85" d="100"/>
        </p:scale>
        <p:origin x="36" y="2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12E9D2-BDB1-2647-A9C6-CBDA8246B543}" type="datetimeFigureOut">
              <a:rPr lang="en-US" smtClean="0"/>
              <a:t>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703DB9-BBA1-254E-A871-D0B76234B315}" type="slidenum">
              <a:rPr lang="en-US" smtClean="0"/>
              <a:t>‹#›</a:t>
            </a:fld>
            <a:endParaRPr lang="en-US"/>
          </a:p>
        </p:txBody>
      </p:sp>
    </p:spTree>
    <p:extLst>
      <p:ext uri="{BB962C8B-B14F-4D97-AF65-F5344CB8AC3E}">
        <p14:creationId xmlns:p14="http://schemas.microsoft.com/office/powerpoint/2010/main" val="8238862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CC04D-846F-C647-A7EB-5BC05F5BC1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0FE24E-1F3A-104D-9D4C-8DEC3083E1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6AD3347-C648-344A-AAD1-5296666BD9D0}"/>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B24923E7-4687-E745-AA2B-3463B1B1E3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DEF96-3948-8542-B1D0-8DF33B245BC9}"/>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3126553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9DD5A-994C-5C4E-B466-DEB0EE7592D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92F562-536A-DE4E-BCF6-F0A141DFA4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64B6D3-B9FE-F14E-B0E2-6E16745BF0F0}"/>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E4FBCF97-2517-B741-945E-C3AD981E17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D775B3-8A5C-7F4D-97B0-D4C1821F149D}"/>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2251782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28853-C3A7-5F46-99AE-5957966DD6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DDDBE18-A33C-CA41-AB48-DA90AD28C6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431A11-F246-CF4C-B633-99333995E3FD}"/>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DBD1C7C8-DC41-0E43-BE31-84AE9692B6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6E994F-02E5-ED45-96C8-7F7B26A6C019}"/>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1369973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8011F-A300-BA48-85C1-0DA48E9D3A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4658B6-6AF7-574A-81A8-B8392D6C58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CE15380-FA9C-E843-B792-02B5F7FA6A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EE8A5C5-5EA1-1F4D-8A89-EB0338388540}"/>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6" name="Footer Placeholder 5">
            <a:extLst>
              <a:ext uri="{FF2B5EF4-FFF2-40B4-BE49-F238E27FC236}">
                <a16:creationId xmlns:a16="http://schemas.microsoft.com/office/drawing/2014/main" id="{D60C0483-882F-B24C-B1ED-CB6BBF4FE7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898918-3479-254F-9A6F-81D0A0FFFF4A}"/>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3270987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15A17-E80A-E04C-AAF7-8F486788AF7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31A1A2C-CF7D-6543-86B4-B6A86F2C86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327AE9-825F-914F-AF54-FDA33A23C0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63875D8-28C5-6345-8A30-CAC312EA8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E07B3E-DC97-714F-9CD1-DABEFAD1679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8AE23C-2AAF-4E43-B981-89888E2C061D}"/>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8" name="Footer Placeholder 7">
            <a:extLst>
              <a:ext uri="{FF2B5EF4-FFF2-40B4-BE49-F238E27FC236}">
                <a16:creationId xmlns:a16="http://schemas.microsoft.com/office/drawing/2014/main" id="{D9827C59-C79B-9A44-8ADC-DCB39F815C8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7AFA5B9-1A30-5D43-9293-DD8E712E9393}"/>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2476407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19781-F0E7-C741-B88E-E49D58FD09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C707164-01A5-7942-BA34-E7D4942AD9CF}"/>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4" name="Footer Placeholder 3">
            <a:extLst>
              <a:ext uri="{FF2B5EF4-FFF2-40B4-BE49-F238E27FC236}">
                <a16:creationId xmlns:a16="http://schemas.microsoft.com/office/drawing/2014/main" id="{0174D612-2A3C-E14C-8A71-8C8B64C866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61605E7-7E5E-A248-9B0C-B4CB980D4D3A}"/>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2109804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CA785A-7C1F-9446-8774-A8D6A6A69C76}"/>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3" name="Footer Placeholder 2">
            <a:extLst>
              <a:ext uri="{FF2B5EF4-FFF2-40B4-BE49-F238E27FC236}">
                <a16:creationId xmlns:a16="http://schemas.microsoft.com/office/drawing/2014/main" id="{59425887-8919-4040-A252-FD2F01DD6B6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B3B39AA-297E-3A40-B7B7-9D5705919DDA}"/>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3924305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80004-4E62-3D48-858E-B8F5719CEC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889C103-E6F4-DE46-8DB3-CB707F7C4C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33280EC-F04C-8040-93F8-DD4F0BE8F4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A897B2-D23F-C24A-9E40-5BB55DF240BE}"/>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6" name="Footer Placeholder 5">
            <a:extLst>
              <a:ext uri="{FF2B5EF4-FFF2-40B4-BE49-F238E27FC236}">
                <a16:creationId xmlns:a16="http://schemas.microsoft.com/office/drawing/2014/main" id="{22D8E3E8-AD08-7F45-9033-68A12D883C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E3F3B-0A31-3E4B-90FC-D754CDFD559C}"/>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440634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B0A3E-6AA0-CF45-9B0B-4F1A11A3DA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C6F64BF-4B7A-6943-BB14-E795E19132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A3CFED-EFA7-694F-B5DF-345FAC7526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7B9660-E12B-E641-A9FB-4AC65F7A89BB}"/>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6" name="Footer Placeholder 5">
            <a:extLst>
              <a:ext uri="{FF2B5EF4-FFF2-40B4-BE49-F238E27FC236}">
                <a16:creationId xmlns:a16="http://schemas.microsoft.com/office/drawing/2014/main" id="{1F45B6EE-4C09-2E4B-A309-75D0FAFAEE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71100F-9CB3-AF40-9D1D-9B6DF092116D}"/>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958652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4FB0E-549D-D74D-BDBA-7EE46500E2D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078E2F8-2F78-B043-A6B6-DAC98C5624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7913EA-876B-2148-8E15-90CAE27D22F7}"/>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F041559E-E351-0543-BC04-41820B6598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A714C8-E096-224D-90C5-3FB4857446A3}"/>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137300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1E4AB9-FA26-574A-87BB-D91EED51B5D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67D3D2C-29D6-A74D-9B96-C520B83617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A0E80E-6D12-6047-A2C8-5E7AD9033CF1}"/>
              </a:ext>
            </a:extLst>
          </p:cNvPr>
          <p:cNvSpPr>
            <a:spLocks noGrp="1"/>
          </p:cNvSpPr>
          <p:nvPr>
            <p:ph type="dt" sz="half" idx="10"/>
          </p:nvPr>
        </p:nvSpPr>
        <p:spPr/>
        <p:txBody>
          <a:body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9C10C208-566D-7148-A41F-76F943E504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CD040E-1590-BD41-9BAA-E6E50D823CA7}"/>
              </a:ext>
            </a:extLst>
          </p:cNvPr>
          <p:cNvSpPr>
            <a:spLocks noGrp="1"/>
          </p:cNvSpPr>
          <p:nvPr>
            <p:ph type="sldNum" sz="quarter" idx="12"/>
          </p:nvPr>
        </p:nvSpPr>
        <p:spPr/>
        <p:txBody>
          <a:bodyPr/>
          <a:lstStyle/>
          <a:p>
            <a:fld id="{8418D318-9E42-8240-9191-3752168DF9D6}" type="slidenum">
              <a:rPr lang="en-US" smtClean="0"/>
              <a:t>‹#›</a:t>
            </a:fld>
            <a:endParaRPr lang="en-US"/>
          </a:p>
        </p:txBody>
      </p:sp>
    </p:spTree>
    <p:extLst>
      <p:ext uri="{BB962C8B-B14F-4D97-AF65-F5344CB8AC3E}">
        <p14:creationId xmlns:p14="http://schemas.microsoft.com/office/powerpoint/2010/main" val="3082990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3FC760-2C97-8B4D-89D4-44773CAB32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25E3BD-C88E-DB43-9D6A-CAC61015FB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320E99-1059-6C48-9B43-64F2629674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8BF31-CED8-6C48-829C-3BC13B4B0674}" type="datetimeFigureOut">
              <a:rPr lang="en-US" smtClean="0"/>
              <a:t>12/4/2023</a:t>
            </a:fld>
            <a:endParaRPr lang="en-US"/>
          </a:p>
        </p:txBody>
      </p:sp>
      <p:sp>
        <p:nvSpPr>
          <p:cNvPr id="5" name="Footer Placeholder 4">
            <a:extLst>
              <a:ext uri="{FF2B5EF4-FFF2-40B4-BE49-F238E27FC236}">
                <a16:creationId xmlns:a16="http://schemas.microsoft.com/office/drawing/2014/main" id="{E5D8628F-DB9B-F343-AC77-6C7ABB829D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B82C6C6-9083-0E43-BFC3-1DE5740814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18D318-9E42-8240-9191-3752168DF9D6}" type="slidenum">
              <a:rPr lang="en-US" smtClean="0"/>
              <a:t>‹#›</a:t>
            </a:fld>
            <a:endParaRPr lang="en-US"/>
          </a:p>
        </p:txBody>
      </p:sp>
    </p:spTree>
    <p:extLst>
      <p:ext uri="{BB962C8B-B14F-4D97-AF65-F5344CB8AC3E}">
        <p14:creationId xmlns:p14="http://schemas.microsoft.com/office/powerpoint/2010/main" val="1292886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https://hjahc-my.sharepoint.com/personal/maria_santiago_henryjaustin_org/Documents/Microsoft%20Teams%20Chat%20Files/Processing%20Cover%20Sheet.pdf" TargetMode="Externa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https://www.aetna.com/" TargetMode="Externa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http://accounts.travel-eye-axa.com/en/registration/axa-us" TargetMode="Externa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2.emf"/></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mailto:Alaina.stampe@henryjaustin.org" TargetMode="External"/><Relationship Id="rId3" Type="http://schemas.openxmlformats.org/officeDocument/2006/relationships/image" Target="../media/image2.emf"/><Relationship Id="rId7" Type="http://schemas.openxmlformats.org/officeDocument/2006/relationships/hyperlink" Target="mailto:nancy.elneus@henryjaustin.org" TargetMode="External"/><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hyperlink" Target="mailto:Asia.miles-shakur@henryjaustin.org" TargetMode="External"/><Relationship Id="rId5" Type="http://schemas.openxmlformats.org/officeDocument/2006/relationships/hyperlink" Target="mailto:maria.santiago@henryjaustin.org" TargetMode="External"/><Relationship Id="rId4" Type="http://schemas.openxmlformats.org/officeDocument/2006/relationships/hyperlink" Target="mailto:tara@thesenecagrou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00CB9F7-A9F7-D543-A634-0D9864D85FBC}"/>
              </a:ext>
            </a:extLst>
          </p:cNvPr>
          <p:cNvPicPr>
            <a:picLocks noChangeAspect="1"/>
          </p:cNvPicPr>
          <p:nvPr/>
        </p:nvPicPr>
        <p:blipFill>
          <a:blip r:embed="rId2"/>
          <a:stretch>
            <a:fillRect/>
          </a:stretch>
        </p:blipFill>
        <p:spPr>
          <a:xfrm>
            <a:off x="-10413" y="4763593"/>
            <a:ext cx="12212823" cy="144053"/>
          </a:xfrm>
          <a:prstGeom prst="rect">
            <a:avLst/>
          </a:prstGeom>
        </p:spPr>
      </p:pic>
      <p:pic>
        <p:nvPicPr>
          <p:cNvPr id="8" name="Picture 7">
            <a:extLst>
              <a:ext uri="{FF2B5EF4-FFF2-40B4-BE49-F238E27FC236}">
                <a16:creationId xmlns:a16="http://schemas.microsoft.com/office/drawing/2014/main" id="{372D7BC8-84CD-DF42-9CC2-0E715C89F2A2}"/>
              </a:ext>
            </a:extLst>
          </p:cNvPr>
          <p:cNvPicPr>
            <a:picLocks noChangeAspect="1"/>
          </p:cNvPicPr>
          <p:nvPr/>
        </p:nvPicPr>
        <p:blipFill rotWithShape="1">
          <a:blip r:embed="rId3"/>
          <a:srcRect l="-5851" b="20427"/>
          <a:stretch/>
        </p:blipFill>
        <p:spPr>
          <a:xfrm>
            <a:off x="8963696" y="5241323"/>
            <a:ext cx="2817817" cy="1281506"/>
          </a:xfrm>
          <a:prstGeom prst="rect">
            <a:avLst/>
          </a:prstGeom>
        </p:spPr>
      </p:pic>
      <p:sp>
        <p:nvSpPr>
          <p:cNvPr id="9" name="Title 2">
            <a:extLst>
              <a:ext uri="{FF2B5EF4-FFF2-40B4-BE49-F238E27FC236}">
                <a16:creationId xmlns:a16="http://schemas.microsoft.com/office/drawing/2014/main" id="{F4B3A5FE-D8EA-D34D-9125-CC59BFE38203}"/>
              </a:ext>
            </a:extLst>
          </p:cNvPr>
          <p:cNvSpPr txBox="1">
            <a:spLocks/>
          </p:cNvSpPr>
          <p:nvPr/>
        </p:nvSpPr>
        <p:spPr>
          <a:xfrm>
            <a:off x="729042" y="4823941"/>
            <a:ext cx="7698259" cy="14478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3600" b="1" dirty="0">
                <a:solidFill>
                  <a:srgbClr val="198AAD"/>
                </a:solidFill>
                <a:latin typeface="Arial" panose="020B0604020202020204" pitchFamily="34" charset="0"/>
                <a:cs typeface="Arial" panose="020B0604020202020204" pitchFamily="34" charset="0"/>
              </a:rPr>
              <a:t>2024 Employee Benefits Renewal </a:t>
            </a:r>
          </a:p>
        </p:txBody>
      </p:sp>
      <p:sp>
        <p:nvSpPr>
          <p:cNvPr id="10" name="Text Box 3">
            <a:extLst>
              <a:ext uri="{FF2B5EF4-FFF2-40B4-BE49-F238E27FC236}">
                <a16:creationId xmlns:a16="http://schemas.microsoft.com/office/drawing/2014/main" id="{F657E188-7E73-5F46-AD86-0EBAE9A9E595}"/>
              </a:ext>
            </a:extLst>
          </p:cNvPr>
          <p:cNvSpPr txBox="1">
            <a:spLocks noChangeArrowheads="1"/>
          </p:cNvSpPr>
          <p:nvPr/>
        </p:nvSpPr>
        <p:spPr bwMode="auto">
          <a:xfrm>
            <a:off x="781973" y="5580985"/>
            <a:ext cx="6595006" cy="1255495"/>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defTabSz="914400" rtl="0" eaLnBrk="1" fontAlgn="base" latinLnBrk="0" hangingPunct="1">
              <a:lnSpc>
                <a:spcPct val="150000"/>
              </a:lnSpc>
              <a:spcBef>
                <a:spcPct val="0"/>
              </a:spcBef>
              <a:spcAft>
                <a:spcPct val="0"/>
              </a:spcAft>
              <a:buClrTx/>
              <a:buSzTx/>
              <a:buFontTx/>
              <a:buNone/>
              <a:tabLst/>
            </a:pPr>
            <a:r>
              <a:rPr kumimoji="0" lang="en-US" sz="2800" u="none" strike="noStrike" cap="none" spc="0" normalizeH="0" baseline="0" dirty="0">
                <a:ln>
                  <a:noFill/>
                </a:ln>
                <a:solidFill>
                  <a:schemeClr val="bg2">
                    <a:lumMod val="50000"/>
                  </a:schemeClr>
                </a:solidFill>
                <a:effectLst/>
                <a:latin typeface="Arial" panose="020B0604020202020204" pitchFamily="34" charset="0"/>
                <a:cs typeface="Arial" panose="020B0604020202020204" pitchFamily="34" charset="0"/>
              </a:rPr>
              <a:t>Information Presentation</a:t>
            </a:r>
          </a:p>
        </p:txBody>
      </p:sp>
      <p:pic>
        <p:nvPicPr>
          <p:cNvPr id="2" name="Picture 1"/>
          <p:cNvPicPr>
            <a:picLocks noChangeAspect="1"/>
          </p:cNvPicPr>
          <p:nvPr/>
        </p:nvPicPr>
        <p:blipFill>
          <a:blip r:embed="rId4"/>
          <a:stretch>
            <a:fillRect/>
          </a:stretch>
        </p:blipFill>
        <p:spPr>
          <a:xfrm>
            <a:off x="148836" y="301253"/>
            <a:ext cx="11894327" cy="384081"/>
          </a:xfrm>
          <a:prstGeom prst="rect">
            <a:avLst/>
          </a:prstGeom>
        </p:spPr>
      </p:pic>
      <p:pic>
        <p:nvPicPr>
          <p:cNvPr id="4" name="Picture 3">
            <a:extLst>
              <a:ext uri="{FF2B5EF4-FFF2-40B4-BE49-F238E27FC236}">
                <a16:creationId xmlns:a16="http://schemas.microsoft.com/office/drawing/2014/main" id="{C2510C2F-9871-49A0-9D8B-98B9434315D9}"/>
              </a:ext>
            </a:extLst>
          </p:cNvPr>
          <p:cNvPicPr>
            <a:picLocks noChangeAspect="1"/>
          </p:cNvPicPr>
          <p:nvPr/>
        </p:nvPicPr>
        <p:blipFill>
          <a:blip r:embed="rId5"/>
          <a:stretch>
            <a:fillRect/>
          </a:stretch>
        </p:blipFill>
        <p:spPr>
          <a:xfrm rot="5400000">
            <a:off x="3398884" y="-666467"/>
            <a:ext cx="4672450" cy="6048424"/>
          </a:xfrm>
          <a:prstGeom prst="rect">
            <a:avLst/>
          </a:prstGeom>
        </p:spPr>
      </p:pic>
    </p:spTree>
    <p:extLst>
      <p:ext uri="{BB962C8B-B14F-4D97-AF65-F5344CB8AC3E}">
        <p14:creationId xmlns:p14="http://schemas.microsoft.com/office/powerpoint/2010/main" val="2046681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95B062-24DF-2E4E-A2D1-3BAF042A720A}"/>
              </a:ext>
            </a:extLst>
          </p:cNvPr>
          <p:cNvSpPr/>
          <p:nvPr/>
        </p:nvSpPr>
        <p:spPr>
          <a:xfrm>
            <a:off x="0" y="-1"/>
            <a:ext cx="12192000" cy="1853511"/>
          </a:xfrm>
          <a:prstGeom prst="rect">
            <a:avLst/>
          </a:prstGeom>
          <a:solidFill>
            <a:srgbClr val="5015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08C48F7-C11C-FD4A-B449-A95FDB5E312B}"/>
              </a:ext>
            </a:extLst>
          </p:cNvPr>
          <p:cNvPicPr>
            <a:picLocks noChangeAspect="1"/>
          </p:cNvPicPr>
          <p:nvPr/>
        </p:nvPicPr>
        <p:blipFill>
          <a:blip r:embed="rId2"/>
          <a:stretch>
            <a:fillRect/>
          </a:stretch>
        </p:blipFill>
        <p:spPr>
          <a:xfrm>
            <a:off x="0" y="1853510"/>
            <a:ext cx="12212823" cy="135928"/>
          </a:xfrm>
          <a:prstGeom prst="rect">
            <a:avLst/>
          </a:prstGeom>
        </p:spPr>
      </p:pic>
      <p:sp>
        <p:nvSpPr>
          <p:cNvPr id="8" name="Subtitle 7">
            <a:extLst>
              <a:ext uri="{FF2B5EF4-FFF2-40B4-BE49-F238E27FC236}">
                <a16:creationId xmlns:a16="http://schemas.microsoft.com/office/drawing/2014/main" id="{5F13E060-FC6B-5A40-9BEF-931D7B9E3D1F}"/>
              </a:ext>
            </a:extLst>
          </p:cNvPr>
          <p:cNvSpPr txBox="1">
            <a:spLocks/>
          </p:cNvSpPr>
          <p:nvPr/>
        </p:nvSpPr>
        <p:spPr>
          <a:xfrm>
            <a:off x="852614" y="640487"/>
            <a:ext cx="8767904" cy="747587"/>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accent4">
                    <a:lumMod val="60000"/>
                    <a:lumOff val="40000"/>
                  </a:schemeClr>
                </a:solidFill>
              </a:rPr>
              <a:t>What’s New for 2024!</a:t>
            </a:r>
            <a:endParaRPr lang="en-US" sz="4400" dirty="0">
              <a:solidFill>
                <a:schemeClr val="accent4">
                  <a:lumMod val="60000"/>
                  <a:lumOff val="40000"/>
                </a:schemeClr>
              </a:solidFill>
              <a:latin typeface="Arial Narrow" panose="020B0604020202020204" pitchFamily="34" charset="0"/>
              <a:cs typeface="Arial Narrow" panose="020B0604020202020204" pitchFamily="34" charset="0"/>
            </a:endParaRPr>
          </a:p>
        </p:txBody>
      </p:sp>
      <p:sp>
        <p:nvSpPr>
          <p:cNvPr id="9" name="Content Placeholder 8">
            <a:extLst>
              <a:ext uri="{FF2B5EF4-FFF2-40B4-BE49-F238E27FC236}">
                <a16:creationId xmlns:a16="http://schemas.microsoft.com/office/drawing/2014/main" id="{0EAFCBA5-7823-2A49-9FF8-DB557216C240}"/>
              </a:ext>
            </a:extLst>
          </p:cNvPr>
          <p:cNvSpPr>
            <a:spLocks noGrp="1"/>
          </p:cNvSpPr>
          <p:nvPr>
            <p:ph sz="half" idx="1"/>
          </p:nvPr>
        </p:nvSpPr>
        <p:spPr>
          <a:xfrm>
            <a:off x="220167" y="2142371"/>
            <a:ext cx="7884770" cy="4510677"/>
          </a:xfrm>
        </p:spPr>
        <p:txBody>
          <a:bodyPr>
            <a:noAutofit/>
          </a:bodyPr>
          <a:lstStyle/>
          <a:p>
            <a:pPr algn="just">
              <a:buClr>
                <a:srgbClr val="35762C"/>
              </a:buClr>
              <a:buFont typeface="Wingdings" panose="05000000000000000000" pitchFamily="2" charset="2"/>
              <a:buChar char="§"/>
            </a:pPr>
            <a:r>
              <a:rPr lang="en-US" sz="1800" dirty="0"/>
              <a:t>Medical Plan </a:t>
            </a:r>
            <a:r>
              <a:rPr lang="en-US" sz="1800" b="1" dirty="0">
                <a:highlight>
                  <a:srgbClr val="FFFF00"/>
                </a:highlight>
              </a:rPr>
              <a:t>We are changing our medical plan from AmeriHealth to Aetna. Employees living in NJ will have an Aetna Whole Health Plan offering with a narrow network and richer benefits for Tier 1, and access to Aetna’s extensive national provider network for Tier 2.  Non-NJ employees will have an in-network only plan with similar benefits. </a:t>
            </a:r>
            <a:r>
              <a:rPr lang="en-US" sz="1800" dirty="0"/>
              <a:t> </a:t>
            </a:r>
          </a:p>
          <a:p>
            <a:pPr algn="just">
              <a:buClr>
                <a:srgbClr val="35762C"/>
              </a:buClr>
              <a:buFont typeface="Wingdings" panose="05000000000000000000" pitchFamily="2" charset="2"/>
              <a:buChar char="§"/>
            </a:pPr>
            <a:r>
              <a:rPr lang="en-US" sz="1800" dirty="0"/>
              <a:t>Health Reimbursement Account – Adding Vision Reimbursement. The Vision Reimbursement will be $150 for the year per enrolled member. </a:t>
            </a:r>
          </a:p>
          <a:p>
            <a:pPr algn="just">
              <a:buClr>
                <a:srgbClr val="35762C"/>
              </a:buClr>
              <a:buFont typeface="Wingdings" panose="05000000000000000000" pitchFamily="2" charset="2"/>
              <a:buChar char="§"/>
            </a:pPr>
            <a:r>
              <a:rPr lang="en-US" sz="1800" dirty="0"/>
              <a:t>Health Reimbursement Account - If you are new to the plan or have had the VISA Debit Card for 3 years, you will receive a VISA Debit Card from The Seneca Group pre loaded with Medical Funds of $6,900 Single, $13,800 Single + 1 or more dependents and Dental funds of $1,500 per enrolled member. </a:t>
            </a:r>
          </a:p>
          <a:p>
            <a:pPr algn="just">
              <a:buClr>
                <a:srgbClr val="35762C"/>
              </a:buClr>
              <a:buFont typeface="Wingdings" panose="05000000000000000000" pitchFamily="2" charset="2"/>
              <a:buChar char="§"/>
            </a:pPr>
            <a:r>
              <a:rPr lang="en-US" sz="1800" dirty="0"/>
              <a:t>Flexible spending Account We will also continue to offer the Flexible Spending Account (FSA) administered through Seneca. You may elect to up to $3,200 for the medical F.S.A and $5,000 for the Dependent Care Account for </a:t>
            </a:r>
            <a:r>
              <a:rPr lang="en-US" sz="1800"/>
              <a:t>the 2024 </a:t>
            </a:r>
            <a:r>
              <a:rPr lang="en-US" sz="1800" dirty="0"/>
              <a:t>FSA plan year. </a:t>
            </a:r>
          </a:p>
          <a:p>
            <a:pPr algn="just">
              <a:buClr>
                <a:srgbClr val="35762C"/>
              </a:buClr>
              <a:buFont typeface="Wingdings" panose="05000000000000000000" pitchFamily="2" charset="2"/>
              <a:buChar char="§"/>
            </a:pPr>
            <a:endParaRPr lang="en-US" sz="2200" dirty="0"/>
          </a:p>
        </p:txBody>
      </p:sp>
      <p:sp>
        <p:nvSpPr>
          <p:cNvPr id="11" name="Rectangle 10">
            <a:extLst>
              <a:ext uri="{FF2B5EF4-FFF2-40B4-BE49-F238E27FC236}">
                <a16:creationId xmlns:a16="http://schemas.microsoft.com/office/drawing/2014/main" id="{3BCA6263-9180-7C4C-BEA8-E2FF3F652B43}"/>
              </a:ext>
            </a:extLst>
          </p:cNvPr>
          <p:cNvSpPr/>
          <p:nvPr/>
        </p:nvSpPr>
        <p:spPr>
          <a:xfrm>
            <a:off x="6355492" y="7728017"/>
            <a:ext cx="6075177" cy="192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9A41034B-DE1E-4E20-84EA-A1C4411CC7E8}"/>
              </a:ext>
            </a:extLst>
          </p:cNvPr>
          <p:cNvPicPr>
            <a:picLocks noChangeAspect="1"/>
          </p:cNvPicPr>
          <p:nvPr/>
        </p:nvPicPr>
        <p:blipFill>
          <a:blip r:embed="rId3"/>
          <a:stretch>
            <a:fillRect/>
          </a:stretch>
        </p:blipFill>
        <p:spPr>
          <a:xfrm>
            <a:off x="8395573" y="2204712"/>
            <a:ext cx="3398278" cy="4105302"/>
          </a:xfrm>
          <a:prstGeom prst="rect">
            <a:avLst/>
          </a:prstGeom>
        </p:spPr>
      </p:pic>
    </p:spTree>
    <p:extLst>
      <p:ext uri="{BB962C8B-B14F-4D97-AF65-F5344CB8AC3E}">
        <p14:creationId xmlns:p14="http://schemas.microsoft.com/office/powerpoint/2010/main" val="3660347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D97D4E-9944-6707-DD93-3A2C5D1A5FC7}"/>
              </a:ext>
            </a:extLst>
          </p:cNvPr>
          <p:cNvPicPr>
            <a:picLocks noChangeAspect="1"/>
          </p:cNvPicPr>
          <p:nvPr/>
        </p:nvPicPr>
        <p:blipFill rotWithShape="1">
          <a:blip r:embed="rId2"/>
          <a:srcRect l="58831" t="19935" r="7943" b="29450"/>
          <a:stretch/>
        </p:blipFill>
        <p:spPr>
          <a:xfrm>
            <a:off x="1597984" y="209310"/>
            <a:ext cx="8380518" cy="6563667"/>
          </a:xfrm>
          <a:prstGeom prst="rect">
            <a:avLst/>
          </a:prstGeom>
        </p:spPr>
      </p:pic>
    </p:spTree>
    <p:extLst>
      <p:ext uri="{BB962C8B-B14F-4D97-AF65-F5344CB8AC3E}">
        <p14:creationId xmlns:p14="http://schemas.microsoft.com/office/powerpoint/2010/main" val="4034360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8F35F9D-F2CB-F131-B49F-95461376BB23}"/>
              </a:ext>
            </a:extLst>
          </p:cNvPr>
          <p:cNvPicPr>
            <a:picLocks noChangeAspect="1"/>
          </p:cNvPicPr>
          <p:nvPr/>
        </p:nvPicPr>
        <p:blipFill rotWithShape="1">
          <a:blip r:embed="rId2"/>
          <a:srcRect l="26296" t="18750" r="25370" b="11667"/>
          <a:stretch/>
        </p:blipFill>
        <p:spPr>
          <a:xfrm>
            <a:off x="1642645" y="213066"/>
            <a:ext cx="8540041" cy="6232585"/>
          </a:xfrm>
          <a:prstGeom prst="rect">
            <a:avLst/>
          </a:prstGeom>
        </p:spPr>
      </p:pic>
    </p:spTree>
    <p:extLst>
      <p:ext uri="{BB962C8B-B14F-4D97-AF65-F5344CB8AC3E}">
        <p14:creationId xmlns:p14="http://schemas.microsoft.com/office/powerpoint/2010/main" val="104012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662C2B-D8BA-496B-E61E-AD3B452256BE}"/>
              </a:ext>
            </a:extLst>
          </p:cNvPr>
          <p:cNvPicPr>
            <a:picLocks noChangeAspect="1"/>
          </p:cNvPicPr>
          <p:nvPr/>
        </p:nvPicPr>
        <p:blipFill rotWithShape="1">
          <a:blip r:embed="rId2"/>
          <a:srcRect l="26759" t="28750" r="24907" b="24445"/>
          <a:stretch/>
        </p:blipFill>
        <p:spPr>
          <a:xfrm>
            <a:off x="1143001" y="762000"/>
            <a:ext cx="8715374" cy="5581650"/>
          </a:xfrm>
          <a:prstGeom prst="rect">
            <a:avLst/>
          </a:prstGeom>
        </p:spPr>
      </p:pic>
    </p:spTree>
    <p:extLst>
      <p:ext uri="{BB962C8B-B14F-4D97-AF65-F5344CB8AC3E}">
        <p14:creationId xmlns:p14="http://schemas.microsoft.com/office/powerpoint/2010/main" val="1809944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744F05-ECAF-D140-A79F-6535D698AE7B}"/>
              </a:ext>
            </a:extLst>
          </p:cNvPr>
          <p:cNvSpPr/>
          <p:nvPr/>
        </p:nvSpPr>
        <p:spPr>
          <a:xfrm>
            <a:off x="0" y="-1"/>
            <a:ext cx="12192000" cy="1469215"/>
          </a:xfrm>
          <a:prstGeom prst="rect">
            <a:avLst/>
          </a:prstGeom>
          <a:solidFill>
            <a:srgbClr val="186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9D3100C0-AA84-B74B-81C9-80A7AD9A1A11}"/>
              </a:ext>
            </a:extLst>
          </p:cNvPr>
          <p:cNvPicPr>
            <a:picLocks noChangeAspect="1"/>
          </p:cNvPicPr>
          <p:nvPr/>
        </p:nvPicPr>
        <p:blipFill>
          <a:blip r:embed="rId2"/>
          <a:stretch>
            <a:fillRect/>
          </a:stretch>
        </p:blipFill>
        <p:spPr>
          <a:xfrm>
            <a:off x="-20823" y="1435246"/>
            <a:ext cx="12212823" cy="154884"/>
          </a:xfrm>
          <a:prstGeom prst="rect">
            <a:avLst/>
          </a:prstGeom>
        </p:spPr>
      </p:pic>
      <p:sp>
        <p:nvSpPr>
          <p:cNvPr id="8" name="Subtitle 7">
            <a:extLst>
              <a:ext uri="{FF2B5EF4-FFF2-40B4-BE49-F238E27FC236}">
                <a16:creationId xmlns:a16="http://schemas.microsoft.com/office/drawing/2014/main" id="{E1C272D0-1C5E-A946-9603-A337B4F4A2FF}"/>
              </a:ext>
            </a:extLst>
          </p:cNvPr>
          <p:cNvSpPr txBox="1">
            <a:spLocks/>
          </p:cNvSpPr>
          <p:nvPr/>
        </p:nvSpPr>
        <p:spPr>
          <a:xfrm>
            <a:off x="852614" y="640488"/>
            <a:ext cx="8175475"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rgbClr val="FFC000"/>
                </a:solidFill>
                <a:latin typeface="Arial Narrow" panose="020B0604020202020204" pitchFamily="34" charset="0"/>
                <a:cs typeface="Arial Narrow" panose="020B0604020202020204" pitchFamily="34" charset="0"/>
              </a:rPr>
              <a:t>Employee Contributions 2024</a:t>
            </a:r>
          </a:p>
        </p:txBody>
      </p:sp>
      <p:sp>
        <p:nvSpPr>
          <p:cNvPr id="14" name="Document 13">
            <a:extLst>
              <a:ext uri="{FF2B5EF4-FFF2-40B4-BE49-F238E27FC236}">
                <a16:creationId xmlns:a16="http://schemas.microsoft.com/office/drawing/2014/main" id="{1E5C732D-5191-574E-A01B-A40245044335}"/>
              </a:ext>
            </a:extLst>
          </p:cNvPr>
          <p:cNvSpPr/>
          <p:nvPr/>
        </p:nvSpPr>
        <p:spPr>
          <a:xfrm flipH="1">
            <a:off x="12483728"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15" name="Picture 14">
            <a:extLst>
              <a:ext uri="{FF2B5EF4-FFF2-40B4-BE49-F238E27FC236}">
                <a16:creationId xmlns:a16="http://schemas.microsoft.com/office/drawing/2014/main" id="{A0E3CD7D-AB02-9049-BAD1-39FB862C16F3}"/>
              </a:ext>
            </a:extLst>
          </p:cNvPr>
          <p:cNvPicPr>
            <a:picLocks noChangeAspect="1"/>
          </p:cNvPicPr>
          <p:nvPr/>
        </p:nvPicPr>
        <p:blipFill rotWithShape="1">
          <a:blip r:embed="rId3"/>
          <a:srcRect l="-5851" b="20427"/>
          <a:stretch/>
        </p:blipFill>
        <p:spPr>
          <a:xfrm>
            <a:off x="12568446" y="178559"/>
            <a:ext cx="2837934" cy="1290655"/>
          </a:xfrm>
          <a:prstGeom prst="rect">
            <a:avLst/>
          </a:prstGeom>
        </p:spPr>
      </p:pic>
      <p:pic>
        <p:nvPicPr>
          <p:cNvPr id="4" name="Picture 3">
            <a:extLst>
              <a:ext uri="{FF2B5EF4-FFF2-40B4-BE49-F238E27FC236}">
                <a16:creationId xmlns:a16="http://schemas.microsoft.com/office/drawing/2014/main" id="{63FA8A62-3416-FC13-0CA9-B538EAB348C7}"/>
              </a:ext>
            </a:extLst>
          </p:cNvPr>
          <p:cNvPicPr>
            <a:picLocks noChangeAspect="1"/>
          </p:cNvPicPr>
          <p:nvPr/>
        </p:nvPicPr>
        <p:blipFill rotWithShape="1">
          <a:blip r:embed="rId4"/>
          <a:srcRect l="54775" t="21423" r="4232" b="30486"/>
          <a:stretch/>
        </p:blipFill>
        <p:spPr>
          <a:xfrm>
            <a:off x="1198484" y="1691285"/>
            <a:ext cx="9081858" cy="5166715"/>
          </a:xfrm>
          <a:prstGeom prst="rect">
            <a:avLst/>
          </a:prstGeom>
        </p:spPr>
      </p:pic>
    </p:spTree>
    <p:extLst>
      <p:ext uri="{BB962C8B-B14F-4D97-AF65-F5344CB8AC3E}">
        <p14:creationId xmlns:p14="http://schemas.microsoft.com/office/powerpoint/2010/main" val="2408418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744F05-ECAF-D140-A79F-6535D698AE7B}"/>
              </a:ext>
            </a:extLst>
          </p:cNvPr>
          <p:cNvSpPr/>
          <p:nvPr/>
        </p:nvSpPr>
        <p:spPr>
          <a:xfrm>
            <a:off x="0" y="-1"/>
            <a:ext cx="12192000" cy="1469215"/>
          </a:xfrm>
          <a:prstGeom prst="rect">
            <a:avLst/>
          </a:prstGeom>
          <a:solidFill>
            <a:srgbClr val="186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9D3100C0-AA84-B74B-81C9-80A7AD9A1A11}"/>
              </a:ext>
            </a:extLst>
          </p:cNvPr>
          <p:cNvPicPr>
            <a:picLocks noChangeAspect="1"/>
          </p:cNvPicPr>
          <p:nvPr/>
        </p:nvPicPr>
        <p:blipFill>
          <a:blip r:embed="rId2"/>
          <a:stretch>
            <a:fillRect/>
          </a:stretch>
        </p:blipFill>
        <p:spPr>
          <a:xfrm>
            <a:off x="-20823" y="1435246"/>
            <a:ext cx="12212823" cy="154884"/>
          </a:xfrm>
          <a:prstGeom prst="rect">
            <a:avLst/>
          </a:prstGeom>
        </p:spPr>
      </p:pic>
      <p:sp>
        <p:nvSpPr>
          <p:cNvPr id="8" name="Subtitle 7">
            <a:extLst>
              <a:ext uri="{FF2B5EF4-FFF2-40B4-BE49-F238E27FC236}">
                <a16:creationId xmlns:a16="http://schemas.microsoft.com/office/drawing/2014/main" id="{E1C272D0-1C5E-A946-9603-A337B4F4A2FF}"/>
              </a:ext>
            </a:extLst>
          </p:cNvPr>
          <p:cNvSpPr txBox="1">
            <a:spLocks/>
          </p:cNvSpPr>
          <p:nvPr/>
        </p:nvSpPr>
        <p:spPr>
          <a:xfrm>
            <a:off x="852614" y="640488"/>
            <a:ext cx="8175475"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rgbClr val="FFC000"/>
                </a:solidFill>
                <a:latin typeface="Arial Narrow" panose="020B0604020202020204" pitchFamily="34" charset="0"/>
                <a:cs typeface="Arial Narrow" panose="020B0604020202020204" pitchFamily="34" charset="0"/>
              </a:rPr>
              <a:t>Employee Contributions 2024</a:t>
            </a:r>
          </a:p>
        </p:txBody>
      </p:sp>
      <p:sp>
        <p:nvSpPr>
          <p:cNvPr id="14" name="Document 13">
            <a:extLst>
              <a:ext uri="{FF2B5EF4-FFF2-40B4-BE49-F238E27FC236}">
                <a16:creationId xmlns:a16="http://schemas.microsoft.com/office/drawing/2014/main" id="{1E5C732D-5191-574E-A01B-A40245044335}"/>
              </a:ext>
            </a:extLst>
          </p:cNvPr>
          <p:cNvSpPr/>
          <p:nvPr/>
        </p:nvSpPr>
        <p:spPr>
          <a:xfrm flipH="1">
            <a:off x="12483728"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15" name="Picture 14">
            <a:extLst>
              <a:ext uri="{FF2B5EF4-FFF2-40B4-BE49-F238E27FC236}">
                <a16:creationId xmlns:a16="http://schemas.microsoft.com/office/drawing/2014/main" id="{A0E3CD7D-AB02-9049-BAD1-39FB862C16F3}"/>
              </a:ext>
            </a:extLst>
          </p:cNvPr>
          <p:cNvPicPr>
            <a:picLocks noChangeAspect="1"/>
          </p:cNvPicPr>
          <p:nvPr/>
        </p:nvPicPr>
        <p:blipFill rotWithShape="1">
          <a:blip r:embed="rId3"/>
          <a:srcRect l="-5851" b="20427"/>
          <a:stretch/>
        </p:blipFill>
        <p:spPr>
          <a:xfrm>
            <a:off x="12568446" y="178559"/>
            <a:ext cx="2837934" cy="1290655"/>
          </a:xfrm>
          <a:prstGeom prst="rect">
            <a:avLst/>
          </a:prstGeom>
        </p:spPr>
      </p:pic>
      <p:pic>
        <p:nvPicPr>
          <p:cNvPr id="3" name="Picture 2">
            <a:extLst>
              <a:ext uri="{FF2B5EF4-FFF2-40B4-BE49-F238E27FC236}">
                <a16:creationId xmlns:a16="http://schemas.microsoft.com/office/drawing/2014/main" id="{E273B26F-E32B-2227-C2DD-F07BB69D5949}"/>
              </a:ext>
            </a:extLst>
          </p:cNvPr>
          <p:cNvPicPr>
            <a:picLocks noChangeAspect="1"/>
          </p:cNvPicPr>
          <p:nvPr/>
        </p:nvPicPr>
        <p:blipFill rotWithShape="1">
          <a:blip r:embed="rId4"/>
          <a:srcRect l="54257" t="24685" r="5527" b="30226"/>
          <a:stretch/>
        </p:blipFill>
        <p:spPr>
          <a:xfrm>
            <a:off x="1233996" y="1863422"/>
            <a:ext cx="8762260" cy="4876895"/>
          </a:xfrm>
          <a:prstGeom prst="rect">
            <a:avLst/>
          </a:prstGeom>
        </p:spPr>
      </p:pic>
    </p:spTree>
    <p:extLst>
      <p:ext uri="{BB962C8B-B14F-4D97-AF65-F5344CB8AC3E}">
        <p14:creationId xmlns:p14="http://schemas.microsoft.com/office/powerpoint/2010/main" val="1267799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solidFill>
            <a:srgbClr val="96C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cument 14">
            <a:extLst>
              <a:ext uri="{FF2B5EF4-FFF2-40B4-BE49-F238E27FC236}">
                <a16:creationId xmlns:a16="http://schemas.microsoft.com/office/drawing/2014/main" id="{940FFD40-F227-9249-BCE0-3DA9FA6743CE}"/>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Content Placeholder 8">
            <a:extLst>
              <a:ext uri="{FF2B5EF4-FFF2-40B4-BE49-F238E27FC236}">
                <a16:creationId xmlns:a16="http://schemas.microsoft.com/office/drawing/2014/main" id="{0E2BC9FA-6F21-8148-9115-3584714769A1}"/>
              </a:ext>
            </a:extLst>
          </p:cNvPr>
          <p:cNvSpPr txBox="1">
            <a:spLocks/>
          </p:cNvSpPr>
          <p:nvPr/>
        </p:nvSpPr>
        <p:spPr>
          <a:xfrm>
            <a:off x="214411" y="2232397"/>
            <a:ext cx="7267265" cy="36177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The entire enrollment process in online:</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Employees will login to the portal beginning at 8:30am on December 6, 2023</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Step 1: enroll.smartben.com</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	Username is </a:t>
            </a:r>
            <a:r>
              <a:rPr lang="en-US" sz="2400" b="1" dirty="0" err="1">
                <a:solidFill>
                  <a:srgbClr val="186991"/>
                </a:solidFill>
                <a:latin typeface="Arial Narrow" panose="020B0604020202020204" pitchFamily="34" charset="0"/>
                <a:cs typeface="Arial Narrow" panose="020B0604020202020204" pitchFamily="34" charset="0"/>
              </a:rPr>
              <a:t>LastName</a:t>
            </a:r>
            <a:r>
              <a:rPr lang="en-US" sz="2400" b="1" dirty="0">
                <a:solidFill>
                  <a:srgbClr val="186991"/>
                </a:solidFill>
                <a:latin typeface="Arial Narrow" panose="020B0604020202020204" pitchFamily="34" charset="0"/>
                <a:cs typeface="Arial Narrow" panose="020B0604020202020204" pitchFamily="34" charset="0"/>
              </a:rPr>
              <a:t> + Last 4 SSN (ex:  </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                                              </a:t>
            </a:r>
            <a:r>
              <a:rPr lang="en-US" sz="2400" b="1" dirty="0" err="1">
                <a:solidFill>
                  <a:srgbClr val="186991"/>
                </a:solidFill>
                <a:latin typeface="Arial Narrow" panose="020B0604020202020204" pitchFamily="34" charset="0"/>
                <a:cs typeface="Arial Narrow" panose="020B0604020202020204" pitchFamily="34" charset="0"/>
              </a:rPr>
              <a:t>santiago</a:t>
            </a:r>
            <a:r>
              <a:rPr lang="en-US" sz="2400" b="1" dirty="0">
                <a:solidFill>
                  <a:srgbClr val="186991"/>
                </a:solidFill>
                <a:latin typeface="Arial Narrow" panose="020B0604020202020204" pitchFamily="34" charset="0"/>
                <a:cs typeface="Arial Narrow" panose="020B0604020202020204" pitchFamily="34" charset="0"/>
              </a:rPr>
              <a:t>####)</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	**Password is HJAHC321**</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	Please change your password after logging in!!</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Step 2: Go to the Homepage</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Step 3: Manage your benefits and elections </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Step 4: Click on Enrollment</a:t>
            </a:r>
          </a:p>
          <a:p>
            <a:pPr marL="0" indent="0">
              <a:lnSpc>
                <a:spcPct val="80000"/>
              </a:lnSpc>
              <a:spcBef>
                <a:spcPts val="400"/>
              </a:spcBef>
              <a:buNone/>
              <a:defRPr/>
            </a:pPr>
            <a:r>
              <a:rPr lang="en-US" sz="2400" b="1" dirty="0">
                <a:solidFill>
                  <a:srgbClr val="186991"/>
                </a:solidFill>
                <a:latin typeface="Arial Narrow" panose="020B0604020202020204" pitchFamily="34" charset="0"/>
                <a:cs typeface="Arial Narrow" panose="020B0604020202020204" pitchFamily="34" charset="0"/>
              </a:rPr>
              <a:t>Step 5: </a:t>
            </a:r>
            <a:r>
              <a:rPr lang="en-US" sz="2400" b="1" dirty="0">
                <a:solidFill>
                  <a:srgbClr val="186991"/>
                </a:solidFill>
                <a:highlight>
                  <a:srgbClr val="FFFF00"/>
                </a:highlight>
                <a:latin typeface="Arial Narrow" panose="020B0604020202020204" pitchFamily="34" charset="0"/>
                <a:cs typeface="Arial Narrow" panose="020B0604020202020204" pitchFamily="34" charset="0"/>
              </a:rPr>
              <a:t>Make your elections and turn the “red lights” to green</a:t>
            </a:r>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5" y="640488"/>
            <a:ext cx="8536084"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How the enrollment process works</a:t>
            </a:r>
          </a:p>
        </p:txBody>
      </p:sp>
      <p:sp>
        <p:nvSpPr>
          <p:cNvPr id="16" name="Round Diagonal Corner Rectangle 15">
            <a:extLst>
              <a:ext uri="{FF2B5EF4-FFF2-40B4-BE49-F238E27FC236}">
                <a16:creationId xmlns:a16="http://schemas.microsoft.com/office/drawing/2014/main" id="{CC5229DA-C297-1D45-A42C-1A2D691C37F5}"/>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690C423-56B1-E347-B2FF-24AFFFBDC9C9}"/>
              </a:ext>
            </a:extLst>
          </p:cNvPr>
          <p:cNvPicPr>
            <a:picLocks noChangeAspect="1"/>
          </p:cNvPicPr>
          <p:nvPr/>
        </p:nvPicPr>
        <p:blipFill rotWithShape="1">
          <a:blip r:embed="rId3"/>
          <a:srcRect l="-5851" b="20427"/>
          <a:stretch/>
        </p:blipFill>
        <p:spPr>
          <a:xfrm>
            <a:off x="12737869" y="309116"/>
            <a:ext cx="2837934" cy="1290655"/>
          </a:xfrm>
          <a:prstGeom prst="rect">
            <a:avLst/>
          </a:prstGeom>
        </p:spPr>
      </p:pic>
      <p:pic>
        <p:nvPicPr>
          <p:cNvPr id="2" name="Picture 1">
            <a:extLst>
              <a:ext uri="{FF2B5EF4-FFF2-40B4-BE49-F238E27FC236}">
                <a16:creationId xmlns:a16="http://schemas.microsoft.com/office/drawing/2014/main" id="{5059C502-5B5A-4020-96C1-A9832A089A1E}"/>
              </a:ext>
            </a:extLst>
          </p:cNvPr>
          <p:cNvPicPr>
            <a:picLocks noChangeAspect="1"/>
          </p:cNvPicPr>
          <p:nvPr/>
        </p:nvPicPr>
        <p:blipFill>
          <a:blip r:embed="rId4"/>
          <a:stretch>
            <a:fillRect/>
          </a:stretch>
        </p:blipFill>
        <p:spPr>
          <a:xfrm>
            <a:off x="7648904" y="2526110"/>
            <a:ext cx="3904068" cy="3904068"/>
          </a:xfrm>
          <a:prstGeom prst="rect">
            <a:avLst/>
          </a:prstGeom>
        </p:spPr>
      </p:pic>
    </p:spTree>
    <p:extLst>
      <p:ext uri="{BB962C8B-B14F-4D97-AF65-F5344CB8AC3E}">
        <p14:creationId xmlns:p14="http://schemas.microsoft.com/office/powerpoint/2010/main" val="601449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130D77-6523-7843-B659-C76DE748B95D}"/>
              </a:ext>
            </a:extLst>
          </p:cNvPr>
          <p:cNvSpPr/>
          <p:nvPr/>
        </p:nvSpPr>
        <p:spPr>
          <a:xfrm>
            <a:off x="0" y="0"/>
            <a:ext cx="12192000" cy="1346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ocument 4">
            <a:extLst>
              <a:ext uri="{FF2B5EF4-FFF2-40B4-BE49-F238E27FC236}">
                <a16:creationId xmlns:a16="http://schemas.microsoft.com/office/drawing/2014/main" id="{4875F45F-E263-8940-941B-7372CC6FAC5F}"/>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Content Placeholder 8">
            <a:extLst>
              <a:ext uri="{FF2B5EF4-FFF2-40B4-BE49-F238E27FC236}">
                <a16:creationId xmlns:a16="http://schemas.microsoft.com/office/drawing/2014/main" id="{E9800B55-6BC2-174D-A203-0918188C9FCD}"/>
              </a:ext>
            </a:extLst>
          </p:cNvPr>
          <p:cNvSpPr txBox="1">
            <a:spLocks/>
          </p:cNvSpPr>
          <p:nvPr/>
        </p:nvSpPr>
        <p:spPr>
          <a:xfrm>
            <a:off x="742960" y="1804880"/>
            <a:ext cx="10274731" cy="47068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HJA will be switching Medical coverage from AmeriHealth for health to Aetna,  Horizon Blue Cross Blue Shield for Dental and VSP  for vision.  Medical and FSA is an active enrollment. You must elect or waive. </a:t>
            </a:r>
          </a:p>
          <a:p>
            <a:r>
              <a:rPr lang="en-US" sz="2400" dirty="0"/>
              <a:t>You will be mailed new Health Insurance Cards.</a:t>
            </a:r>
          </a:p>
          <a:p>
            <a:r>
              <a:rPr lang="en-US" sz="2400" dirty="0"/>
              <a:t>The Dental insurance cards will remain the same, as will your Seneca debit card.</a:t>
            </a:r>
          </a:p>
          <a:p>
            <a:r>
              <a:rPr lang="en-US" sz="2400" dirty="0"/>
              <a:t>The Flexible Spending Account with the HRP Group… the Seneca Group. </a:t>
            </a:r>
          </a:p>
          <a:p>
            <a:r>
              <a:rPr lang="en-US" sz="2400" dirty="0"/>
              <a:t>New Dependents added to plans during the Open Enrollment period will require supporting documentation (</a:t>
            </a:r>
            <a:r>
              <a:rPr lang="en-US" sz="2400" dirty="0" err="1"/>
              <a:t>i.e</a:t>
            </a:r>
            <a:r>
              <a:rPr lang="en-US" sz="2400" dirty="0"/>
              <a:t> birth certificate, adoption papers); documentation is needed within </a:t>
            </a:r>
            <a:r>
              <a:rPr lang="en-US" sz="2400" dirty="0">
                <a:highlight>
                  <a:srgbClr val="FFFF00"/>
                </a:highlight>
              </a:rPr>
              <a:t>30 days </a:t>
            </a:r>
            <a:r>
              <a:rPr lang="en-US" sz="2400" dirty="0"/>
              <a:t>following enrollment.</a:t>
            </a:r>
          </a:p>
          <a:p>
            <a:r>
              <a:rPr lang="en-US" sz="2400" dirty="0">
                <a:hlinkClick r:id="rId2"/>
              </a:rPr>
              <a:t>https://hjahc-my.sharepoint.com/personal/maria_santiago_henryjaustin_org/Documents/Microsoft%20Teams%20Chat%20Files/Processing%20Cover%20Sheet.pdf</a:t>
            </a:r>
            <a:endParaRPr lang="en-US" sz="2400" dirty="0"/>
          </a:p>
          <a:p>
            <a:endParaRPr lang="en-US" sz="1800" dirty="0">
              <a:latin typeface="Arial Narrow" panose="020B0604020202020204" pitchFamily="34" charset="0"/>
              <a:cs typeface="Arial Narrow" panose="020B0604020202020204" pitchFamily="34" charset="0"/>
            </a:endParaRPr>
          </a:p>
        </p:txBody>
      </p:sp>
      <p:pic>
        <p:nvPicPr>
          <p:cNvPr id="9" name="Picture 8">
            <a:extLst>
              <a:ext uri="{FF2B5EF4-FFF2-40B4-BE49-F238E27FC236}">
                <a16:creationId xmlns:a16="http://schemas.microsoft.com/office/drawing/2014/main" id="{B2E842CB-6EB2-084F-A744-390113B534C5}"/>
              </a:ext>
            </a:extLst>
          </p:cNvPr>
          <p:cNvPicPr>
            <a:picLocks noChangeAspect="1"/>
          </p:cNvPicPr>
          <p:nvPr/>
        </p:nvPicPr>
        <p:blipFill>
          <a:blip r:embed="rId3"/>
          <a:stretch>
            <a:fillRect/>
          </a:stretch>
        </p:blipFill>
        <p:spPr>
          <a:xfrm>
            <a:off x="-10412" y="1319233"/>
            <a:ext cx="12212823" cy="154884"/>
          </a:xfrm>
          <a:prstGeom prst="rect">
            <a:avLst/>
          </a:prstGeom>
        </p:spPr>
      </p:pic>
      <p:sp>
        <p:nvSpPr>
          <p:cNvPr id="10" name="Subtitle 7">
            <a:extLst>
              <a:ext uri="{FF2B5EF4-FFF2-40B4-BE49-F238E27FC236}">
                <a16:creationId xmlns:a16="http://schemas.microsoft.com/office/drawing/2014/main" id="{1FC05634-3B1D-224D-AD4D-86D4FBFBFE48}"/>
              </a:ext>
            </a:extLst>
          </p:cNvPr>
          <p:cNvSpPr txBox="1">
            <a:spLocks/>
          </p:cNvSpPr>
          <p:nvPr/>
        </p:nvSpPr>
        <p:spPr>
          <a:xfrm>
            <a:off x="831737" y="234498"/>
            <a:ext cx="10274731" cy="918732"/>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Medical, Dental, and Vision Renewal</a:t>
            </a:r>
          </a:p>
        </p:txBody>
      </p:sp>
      <p:sp>
        <p:nvSpPr>
          <p:cNvPr id="12" name="Round Diagonal Corner Rectangle 11">
            <a:extLst>
              <a:ext uri="{FF2B5EF4-FFF2-40B4-BE49-F238E27FC236}">
                <a16:creationId xmlns:a16="http://schemas.microsoft.com/office/drawing/2014/main" id="{334C47BF-B593-3149-8671-741AE5750302}"/>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9222E38-6B98-8C41-BCF2-D67A8DDE0EE3}"/>
              </a:ext>
            </a:extLst>
          </p:cNvPr>
          <p:cNvPicPr>
            <a:picLocks noChangeAspect="1"/>
          </p:cNvPicPr>
          <p:nvPr/>
        </p:nvPicPr>
        <p:blipFill rotWithShape="1">
          <a:blip r:embed="rId4"/>
          <a:srcRect l="-5851" b="20427"/>
          <a:stretch/>
        </p:blipFill>
        <p:spPr>
          <a:xfrm>
            <a:off x="12737869" y="309116"/>
            <a:ext cx="2837934" cy="1290655"/>
          </a:xfrm>
          <a:prstGeom prst="rect">
            <a:avLst/>
          </a:prstGeom>
        </p:spPr>
      </p:pic>
    </p:spTree>
    <p:extLst>
      <p:ext uri="{BB962C8B-B14F-4D97-AF65-F5344CB8AC3E}">
        <p14:creationId xmlns:p14="http://schemas.microsoft.com/office/powerpoint/2010/main" val="3552469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D873B9-2933-1343-A400-427371AA1C32}"/>
              </a:ext>
            </a:extLst>
          </p:cNvPr>
          <p:cNvSpPr/>
          <p:nvPr/>
        </p:nvSpPr>
        <p:spPr>
          <a:xfrm>
            <a:off x="0" y="-1739"/>
            <a:ext cx="12192000" cy="1380818"/>
          </a:xfrm>
          <a:prstGeom prst="rect">
            <a:avLst/>
          </a:prstGeom>
          <a:solidFill>
            <a:srgbClr val="D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ocument 5">
            <a:extLst>
              <a:ext uri="{FF2B5EF4-FFF2-40B4-BE49-F238E27FC236}">
                <a16:creationId xmlns:a16="http://schemas.microsoft.com/office/drawing/2014/main" id="{04240B21-FA0C-FE4B-BC9E-D02297FEC840}"/>
              </a:ext>
            </a:extLst>
          </p:cNvPr>
          <p:cNvSpPr/>
          <p:nvPr/>
        </p:nvSpPr>
        <p:spPr>
          <a:xfrm flipH="1">
            <a:off x="12684552" y="1"/>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Content Placeholder 8">
            <a:extLst>
              <a:ext uri="{FF2B5EF4-FFF2-40B4-BE49-F238E27FC236}">
                <a16:creationId xmlns:a16="http://schemas.microsoft.com/office/drawing/2014/main" id="{7675E383-82F9-0A4E-990A-BE01C64BBEA9}"/>
              </a:ext>
            </a:extLst>
          </p:cNvPr>
          <p:cNvSpPr txBox="1">
            <a:spLocks/>
          </p:cNvSpPr>
          <p:nvPr/>
        </p:nvSpPr>
        <p:spPr>
          <a:xfrm>
            <a:off x="805337" y="1808258"/>
            <a:ext cx="10566958" cy="33141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Wingdings" panose="05000000000000000000" pitchFamily="2" charset="2"/>
              <a:buChar char="Ø"/>
            </a:pPr>
            <a:r>
              <a:rPr lang="en-US" sz="2400" dirty="0"/>
              <a:t>The purpose of the Health Reimbursement Arrangement Plan is to provide you with additional health and/or dental benefits. This benefit is provided by your employer and sets money aside for you to spend on specific eligible healthcare and/or dental expenses. </a:t>
            </a:r>
          </a:p>
          <a:p>
            <a:pPr marL="285750" indent="-285750">
              <a:buFont typeface="Wingdings" panose="05000000000000000000" pitchFamily="2" charset="2"/>
              <a:buChar char="Ø"/>
            </a:pPr>
            <a:r>
              <a:rPr lang="en-US" sz="2400" dirty="0"/>
              <a:t>HRA is 100 Percent Covered by HJAHC</a:t>
            </a:r>
          </a:p>
          <a:p>
            <a:pPr marL="285750" indent="-285750">
              <a:buFont typeface="Wingdings" panose="05000000000000000000" pitchFamily="2" charset="2"/>
              <a:buChar char="Ø"/>
            </a:pPr>
            <a:r>
              <a:rPr lang="en-US" sz="2400" dirty="0"/>
              <a:t>Covers all </a:t>
            </a:r>
            <a:r>
              <a:rPr lang="en-US" sz="2400" u="sng" dirty="0"/>
              <a:t>eligible </a:t>
            </a:r>
            <a:r>
              <a:rPr lang="en-US" sz="2400" dirty="0"/>
              <a:t>out of pocket costs for employee and covered dependents for Medical, Dental and now Vision!</a:t>
            </a:r>
          </a:p>
          <a:p>
            <a:pPr marL="285750" indent="-285750">
              <a:buFont typeface="Wingdings" panose="05000000000000000000" pitchFamily="2" charset="2"/>
              <a:buChar char="Ø"/>
            </a:pPr>
            <a:r>
              <a:rPr lang="en-US" sz="2400" dirty="0"/>
              <a:t>HRA covers all eligible Tier 1 and Tier 2 in network only costs.</a:t>
            </a:r>
          </a:p>
          <a:p>
            <a:pPr marL="0" indent="0"/>
            <a:endParaRPr lang="en-US" sz="2000" dirty="0"/>
          </a:p>
        </p:txBody>
      </p:sp>
      <p:pic>
        <p:nvPicPr>
          <p:cNvPr id="10" name="Picture 9">
            <a:extLst>
              <a:ext uri="{FF2B5EF4-FFF2-40B4-BE49-F238E27FC236}">
                <a16:creationId xmlns:a16="http://schemas.microsoft.com/office/drawing/2014/main" id="{A6C7BE84-B26E-7F42-90D9-C12EE40CD940}"/>
              </a:ext>
            </a:extLst>
          </p:cNvPr>
          <p:cNvPicPr>
            <a:picLocks noChangeAspect="1"/>
          </p:cNvPicPr>
          <p:nvPr/>
        </p:nvPicPr>
        <p:blipFill>
          <a:blip r:embed="rId2"/>
          <a:stretch>
            <a:fillRect/>
          </a:stretch>
        </p:blipFill>
        <p:spPr>
          <a:xfrm>
            <a:off x="-51374" y="1301637"/>
            <a:ext cx="12212823" cy="154884"/>
          </a:xfrm>
          <a:prstGeom prst="rect">
            <a:avLst/>
          </a:prstGeom>
        </p:spPr>
      </p:pic>
      <p:sp>
        <p:nvSpPr>
          <p:cNvPr id="11" name="Subtitle 7">
            <a:extLst>
              <a:ext uri="{FF2B5EF4-FFF2-40B4-BE49-F238E27FC236}">
                <a16:creationId xmlns:a16="http://schemas.microsoft.com/office/drawing/2014/main" id="{863332E8-3CA0-7C4F-8249-080EC9706AB0}"/>
              </a:ext>
            </a:extLst>
          </p:cNvPr>
          <p:cNvSpPr txBox="1">
            <a:spLocks/>
          </p:cNvSpPr>
          <p:nvPr/>
        </p:nvSpPr>
        <p:spPr>
          <a:xfrm>
            <a:off x="693134" y="136401"/>
            <a:ext cx="9506934"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Health Reimbursement Arrangement</a:t>
            </a:r>
          </a:p>
        </p:txBody>
      </p:sp>
      <p:sp>
        <p:nvSpPr>
          <p:cNvPr id="13" name="Round Diagonal Corner Rectangle 12">
            <a:extLst>
              <a:ext uri="{FF2B5EF4-FFF2-40B4-BE49-F238E27FC236}">
                <a16:creationId xmlns:a16="http://schemas.microsoft.com/office/drawing/2014/main" id="{F0A5AFDB-F247-064A-8783-E02E906C0F4C}"/>
              </a:ext>
            </a:extLst>
          </p:cNvPr>
          <p:cNvSpPr/>
          <p:nvPr/>
        </p:nvSpPr>
        <p:spPr>
          <a:xfrm>
            <a:off x="12581467" y="4279987"/>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BD798E1-0FDA-6348-815C-78FBB4633A4D}"/>
              </a:ext>
            </a:extLst>
          </p:cNvPr>
          <p:cNvPicPr>
            <a:picLocks noChangeAspect="1"/>
          </p:cNvPicPr>
          <p:nvPr/>
        </p:nvPicPr>
        <p:blipFill rotWithShape="1">
          <a:blip r:embed="rId3"/>
          <a:srcRect l="-5851" b="20427"/>
          <a:stretch/>
        </p:blipFill>
        <p:spPr>
          <a:xfrm>
            <a:off x="12758692" y="309117"/>
            <a:ext cx="2837934" cy="1290655"/>
          </a:xfrm>
          <a:prstGeom prst="rect">
            <a:avLst/>
          </a:prstGeom>
        </p:spPr>
      </p:pic>
    </p:spTree>
    <p:extLst>
      <p:ext uri="{BB962C8B-B14F-4D97-AF65-F5344CB8AC3E}">
        <p14:creationId xmlns:p14="http://schemas.microsoft.com/office/powerpoint/2010/main" val="2812950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D873B9-2933-1343-A400-427371AA1C32}"/>
              </a:ext>
            </a:extLst>
          </p:cNvPr>
          <p:cNvSpPr/>
          <p:nvPr/>
        </p:nvSpPr>
        <p:spPr>
          <a:xfrm>
            <a:off x="0" y="-1739"/>
            <a:ext cx="12192000" cy="1380818"/>
          </a:xfrm>
          <a:prstGeom prst="rect">
            <a:avLst/>
          </a:prstGeom>
          <a:solidFill>
            <a:srgbClr val="D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ocument 5">
            <a:extLst>
              <a:ext uri="{FF2B5EF4-FFF2-40B4-BE49-F238E27FC236}">
                <a16:creationId xmlns:a16="http://schemas.microsoft.com/office/drawing/2014/main" id="{04240B21-FA0C-FE4B-BC9E-D02297FEC840}"/>
              </a:ext>
            </a:extLst>
          </p:cNvPr>
          <p:cNvSpPr/>
          <p:nvPr/>
        </p:nvSpPr>
        <p:spPr>
          <a:xfrm flipH="1">
            <a:off x="12684552" y="1"/>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Content Placeholder 8">
            <a:extLst>
              <a:ext uri="{FF2B5EF4-FFF2-40B4-BE49-F238E27FC236}">
                <a16:creationId xmlns:a16="http://schemas.microsoft.com/office/drawing/2014/main" id="{7675E383-82F9-0A4E-990A-BE01C64BBEA9}"/>
              </a:ext>
            </a:extLst>
          </p:cNvPr>
          <p:cNvSpPr txBox="1">
            <a:spLocks/>
          </p:cNvSpPr>
          <p:nvPr/>
        </p:nvSpPr>
        <p:spPr>
          <a:xfrm>
            <a:off x="384602" y="1804085"/>
            <a:ext cx="10358196" cy="44172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a:buFont typeface="Wingdings" panose="05000000000000000000" pitchFamily="2" charset="2"/>
              <a:buChar char="Ø"/>
            </a:pPr>
            <a:r>
              <a:rPr lang="en-US" sz="2000" dirty="0"/>
              <a:t>Aetna will always pay first; when you go to the doctor, have them bill Aetna. It is your responsibility to make sure all claims are processed through Aetna first. </a:t>
            </a:r>
          </a:p>
          <a:p>
            <a:pPr marL="285750" indent="-285750" algn="just">
              <a:buFont typeface="Wingdings" panose="05000000000000000000" pitchFamily="2" charset="2"/>
              <a:buChar char="Ø"/>
            </a:pPr>
            <a:r>
              <a:rPr lang="en-US" sz="2000" dirty="0"/>
              <a:t>The Seneca Group will pay second, covering any remaining balance; use your Seneca debit card to pay the bill the medical provider sends to you.</a:t>
            </a:r>
          </a:p>
          <a:p>
            <a:pPr marL="285750" indent="-285750" algn="just">
              <a:buFont typeface="Wingdings" panose="05000000000000000000" pitchFamily="2" charset="2"/>
              <a:buChar char="Ø"/>
            </a:pPr>
            <a:r>
              <a:rPr lang="en-US" sz="2000" dirty="0"/>
              <a:t>You submit the Notification from The Seneca Group with the supporting Explanation of Benefits (EOB); this demonstrates that you have already processed the claim through AmeriHealth, and that it is a covered expense, or you may elect the EOB Harvesting. Plan Members will have access to a new enhanced method for providing the required documentation for HRA (and FSA) plan substantiation.  This will allow members to send their EOB’s directly from the carrier to The Seneca Group without any work required from the member.  Enrollment is optional and a separate email will be sent to all plan members for access to enroll in this new option if desired.</a:t>
            </a:r>
          </a:p>
          <a:p>
            <a:pPr marL="285750" indent="-285750" algn="just">
              <a:buFont typeface="Wingdings" panose="05000000000000000000" pitchFamily="2" charset="2"/>
              <a:buChar char="Ø"/>
            </a:pPr>
            <a:r>
              <a:rPr lang="en-US" sz="2000" dirty="0"/>
              <a:t>You will not pay out of pocket for anything, so long as it is a covered visit/ procedure. For more information on coverage, please visit: </a:t>
            </a:r>
            <a:r>
              <a:rPr lang="en-US" sz="2000" dirty="0">
                <a:hlinkClick r:id="rId2"/>
              </a:rPr>
              <a:t>https://www.aetna.com</a:t>
            </a:r>
            <a:endParaRPr lang="en-US" sz="2000" dirty="0"/>
          </a:p>
          <a:p>
            <a:pPr marL="285750" indent="-285750" algn="just">
              <a:buFont typeface="Wingdings" panose="05000000000000000000" pitchFamily="2" charset="2"/>
              <a:buChar char="Ø"/>
            </a:pPr>
            <a:endParaRPr lang="en-US" sz="2000" dirty="0"/>
          </a:p>
          <a:p>
            <a:pPr marL="285750" indent="-285750">
              <a:buFont typeface="Wingdings" panose="05000000000000000000" pitchFamily="2" charset="2"/>
              <a:buChar char="Ø"/>
            </a:pPr>
            <a:endParaRPr lang="en-US" sz="2000" dirty="0"/>
          </a:p>
        </p:txBody>
      </p:sp>
      <p:pic>
        <p:nvPicPr>
          <p:cNvPr id="10" name="Picture 9">
            <a:extLst>
              <a:ext uri="{FF2B5EF4-FFF2-40B4-BE49-F238E27FC236}">
                <a16:creationId xmlns:a16="http://schemas.microsoft.com/office/drawing/2014/main" id="{A6C7BE84-B26E-7F42-90D9-C12EE40CD940}"/>
              </a:ext>
            </a:extLst>
          </p:cNvPr>
          <p:cNvPicPr>
            <a:picLocks noChangeAspect="1"/>
          </p:cNvPicPr>
          <p:nvPr/>
        </p:nvPicPr>
        <p:blipFill>
          <a:blip r:embed="rId3"/>
          <a:stretch>
            <a:fillRect/>
          </a:stretch>
        </p:blipFill>
        <p:spPr>
          <a:xfrm>
            <a:off x="-51374" y="1301637"/>
            <a:ext cx="12212823" cy="154884"/>
          </a:xfrm>
          <a:prstGeom prst="rect">
            <a:avLst/>
          </a:prstGeom>
        </p:spPr>
      </p:pic>
      <p:sp>
        <p:nvSpPr>
          <p:cNvPr id="11" name="Subtitle 7">
            <a:extLst>
              <a:ext uri="{FF2B5EF4-FFF2-40B4-BE49-F238E27FC236}">
                <a16:creationId xmlns:a16="http://schemas.microsoft.com/office/drawing/2014/main" id="{863332E8-3CA0-7C4F-8249-080EC9706AB0}"/>
              </a:ext>
            </a:extLst>
          </p:cNvPr>
          <p:cNvSpPr txBox="1">
            <a:spLocks/>
          </p:cNvSpPr>
          <p:nvPr/>
        </p:nvSpPr>
        <p:spPr>
          <a:xfrm>
            <a:off x="693134" y="136401"/>
            <a:ext cx="10923610"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How Health Reimbursement Arrangement Works</a:t>
            </a:r>
          </a:p>
        </p:txBody>
      </p:sp>
      <p:sp>
        <p:nvSpPr>
          <p:cNvPr id="13" name="Round Diagonal Corner Rectangle 12">
            <a:extLst>
              <a:ext uri="{FF2B5EF4-FFF2-40B4-BE49-F238E27FC236}">
                <a16:creationId xmlns:a16="http://schemas.microsoft.com/office/drawing/2014/main" id="{F0A5AFDB-F247-064A-8783-E02E906C0F4C}"/>
              </a:ext>
            </a:extLst>
          </p:cNvPr>
          <p:cNvSpPr/>
          <p:nvPr/>
        </p:nvSpPr>
        <p:spPr>
          <a:xfrm>
            <a:off x="12581467" y="4279987"/>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BD798E1-0FDA-6348-815C-78FBB4633A4D}"/>
              </a:ext>
            </a:extLst>
          </p:cNvPr>
          <p:cNvPicPr>
            <a:picLocks noChangeAspect="1"/>
          </p:cNvPicPr>
          <p:nvPr/>
        </p:nvPicPr>
        <p:blipFill rotWithShape="1">
          <a:blip r:embed="rId4"/>
          <a:srcRect l="-5851" b="20427"/>
          <a:stretch/>
        </p:blipFill>
        <p:spPr>
          <a:xfrm>
            <a:off x="12758692" y="309117"/>
            <a:ext cx="2837934" cy="1290655"/>
          </a:xfrm>
          <a:prstGeom prst="rect">
            <a:avLst/>
          </a:prstGeom>
        </p:spPr>
      </p:pic>
    </p:spTree>
    <p:extLst>
      <p:ext uri="{BB962C8B-B14F-4D97-AF65-F5344CB8AC3E}">
        <p14:creationId xmlns:p14="http://schemas.microsoft.com/office/powerpoint/2010/main" val="1986550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981200" y="2286001"/>
            <a:ext cx="8305800" cy="1663709"/>
          </a:xfrm>
        </p:spPr>
        <p:txBody>
          <a:bodyPr/>
          <a:lstStyle/>
          <a:p>
            <a:pPr>
              <a:buClr>
                <a:srgbClr val="35762C"/>
              </a:buClr>
              <a:buFont typeface="Wingdings" panose="05000000000000000000" pitchFamily="2" charset="2"/>
              <a:buChar char="§"/>
            </a:pPr>
            <a:r>
              <a:rPr lang="en-US" dirty="0"/>
              <a:t>Test</a:t>
            </a:r>
          </a:p>
          <a:p>
            <a:pPr>
              <a:buClr>
                <a:srgbClr val="35762C"/>
              </a:buClr>
              <a:buFont typeface="Wingdings" panose="05000000000000000000" pitchFamily="2" charset="2"/>
              <a:buChar char="§"/>
            </a:pPr>
            <a:r>
              <a:rPr lang="en-US" dirty="0"/>
              <a:t>Words </a:t>
            </a:r>
          </a:p>
        </p:txBody>
      </p:sp>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963" t="18038" r="15784" b="17832"/>
          <a:stretch/>
        </p:blipFill>
        <p:spPr bwMode="auto">
          <a:xfrm>
            <a:off x="534964" y="2217209"/>
            <a:ext cx="4602228" cy="270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Plus 7"/>
          <p:cNvSpPr/>
          <p:nvPr/>
        </p:nvSpPr>
        <p:spPr>
          <a:xfrm>
            <a:off x="5534026" y="2667001"/>
            <a:ext cx="914400" cy="765943"/>
          </a:xfrm>
          <a:prstGeom prst="mathPlus">
            <a:avLst/>
          </a:prstGeom>
          <a:solidFill>
            <a:schemeClr val="accent3"/>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accent4"/>
              </a:solidFill>
            </a:endParaRPr>
          </a:p>
        </p:txBody>
      </p:sp>
      <p:sp>
        <p:nvSpPr>
          <p:cNvPr id="11" name="TextBox 10"/>
          <p:cNvSpPr txBox="1"/>
          <p:nvPr/>
        </p:nvSpPr>
        <p:spPr>
          <a:xfrm>
            <a:off x="487119" y="5065890"/>
            <a:ext cx="4415860" cy="369332"/>
          </a:xfrm>
          <a:prstGeom prst="rect">
            <a:avLst/>
          </a:prstGeom>
          <a:noFill/>
        </p:spPr>
        <p:txBody>
          <a:bodyPr wrap="square" rtlCol="0">
            <a:spAutoFit/>
          </a:bodyPr>
          <a:lstStyle/>
          <a:p>
            <a:r>
              <a:rPr lang="en-US" dirty="0"/>
              <a:t>Notification for Services Rendered/ Paid</a:t>
            </a:r>
          </a:p>
        </p:txBody>
      </p:sp>
      <p:sp>
        <p:nvSpPr>
          <p:cNvPr id="12" name="TextBox 11"/>
          <p:cNvSpPr txBox="1"/>
          <p:nvPr/>
        </p:nvSpPr>
        <p:spPr>
          <a:xfrm>
            <a:off x="6916312" y="5065890"/>
            <a:ext cx="3581400" cy="369332"/>
          </a:xfrm>
          <a:prstGeom prst="rect">
            <a:avLst/>
          </a:prstGeom>
          <a:noFill/>
        </p:spPr>
        <p:txBody>
          <a:bodyPr wrap="square" rtlCol="0">
            <a:spAutoFit/>
          </a:bodyPr>
          <a:lstStyle/>
          <a:p>
            <a:r>
              <a:rPr lang="en-US" dirty="0"/>
              <a:t>Explanation of Benefits (EOB)</a:t>
            </a:r>
          </a:p>
        </p:txBody>
      </p:sp>
      <p:pic>
        <p:nvPicPr>
          <p:cNvPr id="14" name="Picture 13">
            <a:extLst>
              <a:ext uri="{FF2B5EF4-FFF2-40B4-BE49-F238E27FC236}">
                <a16:creationId xmlns:a16="http://schemas.microsoft.com/office/drawing/2014/main" id="{B7D59C0C-0CCB-4F72-8D3F-12DA4C410FC5}"/>
              </a:ext>
            </a:extLst>
          </p:cNvPr>
          <p:cNvPicPr>
            <a:picLocks noChangeAspect="1"/>
          </p:cNvPicPr>
          <p:nvPr/>
        </p:nvPicPr>
        <p:blipFill>
          <a:blip r:embed="rId3"/>
          <a:stretch>
            <a:fillRect/>
          </a:stretch>
        </p:blipFill>
        <p:spPr>
          <a:xfrm>
            <a:off x="27688" y="1363076"/>
            <a:ext cx="12212823" cy="154884"/>
          </a:xfrm>
          <a:prstGeom prst="rect">
            <a:avLst/>
          </a:prstGeom>
        </p:spPr>
      </p:pic>
      <p:sp>
        <p:nvSpPr>
          <p:cNvPr id="15" name="Subtitle 7">
            <a:extLst>
              <a:ext uri="{FF2B5EF4-FFF2-40B4-BE49-F238E27FC236}">
                <a16:creationId xmlns:a16="http://schemas.microsoft.com/office/drawing/2014/main" id="{B16F7594-44CA-449B-BA65-B08D66F81260}"/>
              </a:ext>
            </a:extLst>
          </p:cNvPr>
          <p:cNvSpPr txBox="1">
            <a:spLocks/>
          </p:cNvSpPr>
          <p:nvPr/>
        </p:nvSpPr>
        <p:spPr>
          <a:xfrm>
            <a:off x="733426" y="303251"/>
            <a:ext cx="10923610"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How Health Reimbursement Arrangement Works</a:t>
            </a:r>
          </a:p>
        </p:txBody>
      </p:sp>
      <p:sp>
        <p:nvSpPr>
          <p:cNvPr id="19" name="Rectangle 18">
            <a:extLst>
              <a:ext uri="{FF2B5EF4-FFF2-40B4-BE49-F238E27FC236}">
                <a16:creationId xmlns:a16="http://schemas.microsoft.com/office/drawing/2014/main" id="{97EF4F50-8145-4C97-B8C9-5870E360BD64}"/>
              </a:ext>
            </a:extLst>
          </p:cNvPr>
          <p:cNvSpPr/>
          <p:nvPr/>
        </p:nvSpPr>
        <p:spPr>
          <a:xfrm>
            <a:off x="0" y="-1739"/>
            <a:ext cx="12192000" cy="1380818"/>
          </a:xfrm>
          <a:prstGeom prst="rect">
            <a:avLst/>
          </a:prstGeom>
          <a:solidFill>
            <a:srgbClr val="D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Subtitle 7">
            <a:extLst>
              <a:ext uri="{FF2B5EF4-FFF2-40B4-BE49-F238E27FC236}">
                <a16:creationId xmlns:a16="http://schemas.microsoft.com/office/drawing/2014/main" id="{0E0E6E45-5FED-4582-A620-CCC07D8DD131}"/>
              </a:ext>
            </a:extLst>
          </p:cNvPr>
          <p:cNvSpPr txBox="1">
            <a:spLocks/>
          </p:cNvSpPr>
          <p:nvPr/>
        </p:nvSpPr>
        <p:spPr>
          <a:xfrm>
            <a:off x="693134" y="136401"/>
            <a:ext cx="10923610"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Two Step System</a:t>
            </a:r>
          </a:p>
        </p:txBody>
      </p:sp>
      <p:pic>
        <p:nvPicPr>
          <p:cNvPr id="4" name="Picture 3">
            <a:extLst>
              <a:ext uri="{FF2B5EF4-FFF2-40B4-BE49-F238E27FC236}">
                <a16:creationId xmlns:a16="http://schemas.microsoft.com/office/drawing/2014/main" id="{B1DB4641-D668-4E7C-DB55-87C6CECD2E01}"/>
              </a:ext>
            </a:extLst>
          </p:cNvPr>
          <p:cNvPicPr>
            <a:picLocks noChangeAspect="1"/>
          </p:cNvPicPr>
          <p:nvPr/>
        </p:nvPicPr>
        <p:blipFill rotWithShape="1">
          <a:blip r:embed="rId4"/>
          <a:srcRect l="4462" t="7250" r="4578" b="22134"/>
          <a:stretch/>
        </p:blipFill>
        <p:spPr>
          <a:xfrm>
            <a:off x="6583428" y="2196090"/>
            <a:ext cx="5051294" cy="2614374"/>
          </a:xfrm>
          <a:prstGeom prst="rect">
            <a:avLst/>
          </a:prstGeom>
        </p:spPr>
      </p:pic>
    </p:spTree>
    <p:extLst>
      <p:ext uri="{BB962C8B-B14F-4D97-AF65-F5344CB8AC3E}">
        <p14:creationId xmlns:p14="http://schemas.microsoft.com/office/powerpoint/2010/main" val="3255502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4592" t="23523" r="22101" b="26525"/>
          <a:stretch/>
        </p:blipFill>
        <p:spPr bwMode="auto">
          <a:xfrm>
            <a:off x="751715" y="1447800"/>
            <a:ext cx="8820910" cy="49586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2625" y="1963265"/>
            <a:ext cx="2209800" cy="1414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9E8B20AC-6750-4FD8-BEF3-0BAFB2ED8935}"/>
              </a:ext>
            </a:extLst>
          </p:cNvPr>
          <p:cNvSpPr/>
          <p:nvPr/>
        </p:nvSpPr>
        <p:spPr>
          <a:xfrm>
            <a:off x="0" y="-29294"/>
            <a:ext cx="12192000" cy="1380818"/>
          </a:xfrm>
          <a:prstGeom prst="rect">
            <a:avLst/>
          </a:prstGeom>
          <a:solidFill>
            <a:srgbClr val="D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Subtitle 7">
            <a:extLst>
              <a:ext uri="{FF2B5EF4-FFF2-40B4-BE49-F238E27FC236}">
                <a16:creationId xmlns:a16="http://schemas.microsoft.com/office/drawing/2014/main" id="{51DE0E23-86E1-4F65-85BA-8A784344478D}"/>
              </a:ext>
            </a:extLst>
          </p:cNvPr>
          <p:cNvSpPr txBox="1">
            <a:spLocks/>
          </p:cNvSpPr>
          <p:nvPr/>
        </p:nvSpPr>
        <p:spPr>
          <a:xfrm>
            <a:off x="693134" y="136401"/>
            <a:ext cx="10923610"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How to Access Seneca Online</a:t>
            </a:r>
          </a:p>
        </p:txBody>
      </p:sp>
    </p:spTree>
    <p:extLst>
      <p:ext uri="{BB962C8B-B14F-4D97-AF65-F5344CB8AC3E}">
        <p14:creationId xmlns:p14="http://schemas.microsoft.com/office/powerpoint/2010/main" val="2510999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2057400" y="1371600"/>
            <a:ext cx="8229600" cy="1143000"/>
          </a:xfrm>
          <a:prstGeom prst="rect">
            <a:avLst/>
          </a:prstGeom>
        </p:spPr>
        <p:txBody>
          <a:bodyPr vert="horz" lIns="91440" tIns="45720" rIns="91440" bIns="45720" rtlCol="0" anchor="ctr">
            <a:noAutofit/>
            <a:scene3d>
              <a:camera prst="orthographicFront"/>
              <a:lightRig rig="threePt" dir="t"/>
            </a:scene3d>
            <a:sp3d extrusionH="57150">
              <a:bevelT w="38100" h="38100"/>
            </a:sp3d>
          </a:bodyPr>
          <a:lstStyle>
            <a:lvl1pPr algn="ctr" defTabSz="914400" rtl="0" eaLnBrk="1" latinLnBrk="0" hangingPunct="1">
              <a:spcBef>
                <a:spcPct val="0"/>
              </a:spcBef>
              <a:buNone/>
              <a:defRPr sz="4400" b="1" kern="1200">
                <a:solidFill>
                  <a:srgbClr val="00339A"/>
                </a:solidFill>
                <a:latin typeface="Eras Demi ITC" panose="020B0805030504020804" pitchFamily="34" charset="0"/>
                <a:ea typeface="+mj-ea"/>
                <a:cs typeface="+mj-cs"/>
              </a:defRPr>
            </a:lvl1pPr>
          </a:lstStyle>
          <a:p>
            <a:r>
              <a:rPr lang="en-US" sz="3600" dirty="0">
                <a:solidFill>
                  <a:schemeClr val="tx2">
                    <a:lumMod val="75000"/>
                  </a:schemeClr>
                </a:solidFill>
                <a:latin typeface="Arial" panose="020B0604020202020204" pitchFamily="34" charset="0"/>
                <a:cs typeface="Arial" panose="020B0604020202020204" pitchFamily="34" charset="0"/>
              </a:rPr>
              <a:t>Title</a:t>
            </a:r>
          </a:p>
          <a:p>
            <a:endParaRPr lang="en-US" sz="3600" dirty="0">
              <a:solidFill>
                <a:srgbClr val="38743F"/>
              </a:solidFill>
              <a:latin typeface="Arial" panose="020B0604020202020204" pitchFamily="34" charset="0"/>
              <a:cs typeface="Arial" panose="020B0604020202020204" pitchFamily="34" charset="0"/>
            </a:endParaRPr>
          </a:p>
          <a:p>
            <a:r>
              <a:rPr lang="en-US" sz="3600" dirty="0">
                <a:solidFill>
                  <a:schemeClr val="tx2">
                    <a:lumMod val="75000"/>
                  </a:schemeClr>
                </a:solidFill>
                <a:latin typeface="Arial" panose="020B0604020202020204" pitchFamily="34" charset="0"/>
                <a:cs typeface="Arial" panose="020B0604020202020204" pitchFamily="34" charset="0"/>
              </a:rPr>
              <a:t> </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72" t="1570"/>
          <a:stretch/>
        </p:blipFill>
        <p:spPr bwMode="auto">
          <a:xfrm>
            <a:off x="1678621" y="415126"/>
            <a:ext cx="6934200" cy="6052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F11A2115-76A6-439E-B904-BFAF9670C7D5}"/>
              </a:ext>
            </a:extLst>
          </p:cNvPr>
          <p:cNvSpPr/>
          <p:nvPr/>
        </p:nvSpPr>
        <p:spPr>
          <a:xfrm>
            <a:off x="1678621" y="500676"/>
            <a:ext cx="4077050" cy="10883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BDE8C3EC-44A3-480C-A88F-32C09C8F9DEF}"/>
              </a:ext>
            </a:extLst>
          </p:cNvPr>
          <p:cNvSpPr/>
          <p:nvPr/>
        </p:nvSpPr>
        <p:spPr>
          <a:xfrm>
            <a:off x="2928324" y="2294415"/>
            <a:ext cx="1458553" cy="165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FAB2B11-025B-414B-BF88-A064E7BCA4BE}"/>
              </a:ext>
            </a:extLst>
          </p:cNvPr>
          <p:cNvSpPr/>
          <p:nvPr/>
        </p:nvSpPr>
        <p:spPr>
          <a:xfrm>
            <a:off x="6592469" y="2294415"/>
            <a:ext cx="1458553" cy="165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DCB48FB-F68B-4790-A42D-88DC9C0F2AA6}"/>
              </a:ext>
            </a:extLst>
          </p:cNvPr>
          <p:cNvSpPr/>
          <p:nvPr/>
        </p:nvSpPr>
        <p:spPr>
          <a:xfrm>
            <a:off x="1841889" y="3137290"/>
            <a:ext cx="1458553" cy="165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34B45E7-999D-4B07-A7DF-8138E922BC76}"/>
              </a:ext>
            </a:extLst>
          </p:cNvPr>
          <p:cNvSpPr/>
          <p:nvPr/>
        </p:nvSpPr>
        <p:spPr>
          <a:xfrm>
            <a:off x="4229801" y="3137292"/>
            <a:ext cx="1101395" cy="1374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7796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95B062-24DF-2E4E-A2D1-3BAF042A720A}"/>
              </a:ext>
            </a:extLst>
          </p:cNvPr>
          <p:cNvSpPr/>
          <p:nvPr/>
        </p:nvSpPr>
        <p:spPr>
          <a:xfrm>
            <a:off x="-20823" y="-21782"/>
            <a:ext cx="12212823" cy="1875292"/>
          </a:xfrm>
          <a:prstGeom prst="rect">
            <a:avLst/>
          </a:prstGeom>
          <a:solidFill>
            <a:srgbClr val="5015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08C48F7-C11C-FD4A-B449-A95FDB5E312B}"/>
              </a:ext>
            </a:extLst>
          </p:cNvPr>
          <p:cNvPicPr>
            <a:picLocks noChangeAspect="1"/>
          </p:cNvPicPr>
          <p:nvPr/>
        </p:nvPicPr>
        <p:blipFill>
          <a:blip r:embed="rId2"/>
          <a:stretch>
            <a:fillRect/>
          </a:stretch>
        </p:blipFill>
        <p:spPr>
          <a:xfrm>
            <a:off x="0" y="1853510"/>
            <a:ext cx="12212823" cy="135928"/>
          </a:xfrm>
          <a:prstGeom prst="rect">
            <a:avLst/>
          </a:prstGeom>
        </p:spPr>
      </p:pic>
      <p:sp>
        <p:nvSpPr>
          <p:cNvPr id="8" name="Subtitle 7">
            <a:extLst>
              <a:ext uri="{FF2B5EF4-FFF2-40B4-BE49-F238E27FC236}">
                <a16:creationId xmlns:a16="http://schemas.microsoft.com/office/drawing/2014/main" id="{5F13E060-FC6B-5A40-9BEF-931D7B9E3D1F}"/>
              </a:ext>
            </a:extLst>
          </p:cNvPr>
          <p:cNvSpPr txBox="1">
            <a:spLocks/>
          </p:cNvSpPr>
          <p:nvPr/>
        </p:nvSpPr>
        <p:spPr>
          <a:xfrm>
            <a:off x="852613" y="640488"/>
            <a:ext cx="10699735" cy="883514"/>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accent4">
                    <a:lumMod val="60000"/>
                    <a:lumOff val="40000"/>
                  </a:schemeClr>
                </a:solidFill>
              </a:rPr>
              <a:t>Health Care &amp; Dependent Care</a:t>
            </a:r>
            <a:br>
              <a:rPr lang="en-US" sz="4400" dirty="0">
                <a:solidFill>
                  <a:schemeClr val="accent4">
                    <a:lumMod val="60000"/>
                    <a:lumOff val="40000"/>
                  </a:schemeClr>
                </a:solidFill>
              </a:rPr>
            </a:br>
            <a:r>
              <a:rPr lang="en-US" sz="4400" dirty="0">
                <a:solidFill>
                  <a:schemeClr val="accent4">
                    <a:lumMod val="60000"/>
                    <a:lumOff val="40000"/>
                  </a:schemeClr>
                </a:solidFill>
              </a:rPr>
              <a:t>(FSA)</a:t>
            </a:r>
            <a:endParaRPr lang="en-US" sz="4400" dirty="0">
              <a:solidFill>
                <a:schemeClr val="accent4">
                  <a:lumMod val="60000"/>
                  <a:lumOff val="40000"/>
                </a:schemeClr>
              </a:solidFill>
              <a:latin typeface="Arial Narrow" panose="020B0604020202020204" pitchFamily="34" charset="0"/>
              <a:cs typeface="Arial Narrow" panose="020B0604020202020204" pitchFamily="34" charset="0"/>
            </a:endParaRPr>
          </a:p>
        </p:txBody>
      </p:sp>
      <p:sp>
        <p:nvSpPr>
          <p:cNvPr id="9" name="Content Placeholder 8">
            <a:extLst>
              <a:ext uri="{FF2B5EF4-FFF2-40B4-BE49-F238E27FC236}">
                <a16:creationId xmlns:a16="http://schemas.microsoft.com/office/drawing/2014/main" id="{0EAFCBA5-7823-2A49-9FF8-DB557216C240}"/>
              </a:ext>
            </a:extLst>
          </p:cNvPr>
          <p:cNvSpPr>
            <a:spLocks noGrp="1"/>
          </p:cNvSpPr>
          <p:nvPr>
            <p:ph sz="half" idx="1"/>
          </p:nvPr>
        </p:nvSpPr>
        <p:spPr>
          <a:xfrm>
            <a:off x="831736" y="2318946"/>
            <a:ext cx="5891035" cy="4267200"/>
          </a:xfrm>
        </p:spPr>
        <p:txBody>
          <a:bodyPr>
            <a:noAutofit/>
          </a:bodyPr>
          <a:lstStyle/>
          <a:p>
            <a:pPr marL="0" indent="0">
              <a:buClr>
                <a:srgbClr val="35762C"/>
              </a:buClr>
              <a:buNone/>
            </a:pPr>
            <a:r>
              <a:rPr lang="en-US" sz="2000" dirty="0"/>
              <a:t>Health Care FSA</a:t>
            </a:r>
          </a:p>
          <a:p>
            <a:pPr>
              <a:buClr>
                <a:srgbClr val="35762C"/>
              </a:buClr>
              <a:buFont typeface="Wingdings" panose="05000000000000000000" pitchFamily="2" charset="2"/>
              <a:buChar char="§"/>
            </a:pPr>
            <a:r>
              <a:rPr lang="en-US" sz="2000" dirty="0"/>
              <a:t>An IRS Section 125 Cafeteria Plan that allows employees the option of pre-tax payroll deduction for un-reimbursed medical, prescription, and vision expenses. Maximum contribution amount is $3,200.</a:t>
            </a:r>
          </a:p>
          <a:p>
            <a:pPr>
              <a:buClr>
                <a:srgbClr val="35762C"/>
              </a:buClr>
              <a:buFont typeface="Wingdings" panose="05000000000000000000" pitchFamily="2" charset="2"/>
              <a:buChar char="§"/>
            </a:pPr>
            <a:endParaRPr lang="en-US" sz="2000" dirty="0"/>
          </a:p>
          <a:p>
            <a:pPr marL="0" indent="0">
              <a:buClr>
                <a:srgbClr val="35762C"/>
              </a:buClr>
              <a:buNone/>
            </a:pPr>
            <a:r>
              <a:rPr lang="en-US" sz="2000" dirty="0"/>
              <a:t>Dependent Care FSA</a:t>
            </a:r>
          </a:p>
          <a:p>
            <a:pPr>
              <a:buClr>
                <a:srgbClr val="35762C"/>
              </a:buClr>
              <a:buFont typeface="Wingdings" panose="05000000000000000000" pitchFamily="2" charset="2"/>
              <a:buChar char="§"/>
            </a:pPr>
            <a:r>
              <a:rPr lang="en-US" sz="2000" dirty="0"/>
              <a:t>An employer-sponsored plan that allows you to set aside a portion of your income on a pre-tax basis and then use the money to pay for eligible, employment related dependent care expenses up to $5,000 per year.  See benefits guide for eligibility.</a:t>
            </a:r>
          </a:p>
        </p:txBody>
      </p:sp>
      <p:sp>
        <p:nvSpPr>
          <p:cNvPr id="11" name="Rectangle 10">
            <a:extLst>
              <a:ext uri="{FF2B5EF4-FFF2-40B4-BE49-F238E27FC236}">
                <a16:creationId xmlns:a16="http://schemas.microsoft.com/office/drawing/2014/main" id="{3BCA6263-9180-7C4C-BEA8-E2FF3F652B43}"/>
              </a:ext>
            </a:extLst>
          </p:cNvPr>
          <p:cNvSpPr/>
          <p:nvPr/>
        </p:nvSpPr>
        <p:spPr>
          <a:xfrm>
            <a:off x="6355492" y="7728017"/>
            <a:ext cx="6075177" cy="192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C5A03F00-361F-40C5-8D4D-48E614B88518}"/>
              </a:ext>
            </a:extLst>
          </p:cNvPr>
          <p:cNvPicPr>
            <a:picLocks noChangeAspect="1"/>
          </p:cNvPicPr>
          <p:nvPr/>
        </p:nvPicPr>
        <p:blipFill rotWithShape="1">
          <a:blip r:embed="rId3"/>
          <a:srcRect l="37269" t="35035" r="13443" b="27632"/>
          <a:stretch/>
        </p:blipFill>
        <p:spPr>
          <a:xfrm>
            <a:off x="6709966" y="2515780"/>
            <a:ext cx="5366228" cy="3980869"/>
          </a:xfrm>
          <a:prstGeom prst="rect">
            <a:avLst/>
          </a:prstGeom>
        </p:spPr>
      </p:pic>
    </p:spTree>
    <p:extLst>
      <p:ext uri="{BB962C8B-B14F-4D97-AF65-F5344CB8AC3E}">
        <p14:creationId xmlns:p14="http://schemas.microsoft.com/office/powerpoint/2010/main" val="4010873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744F05-ECAF-D140-A79F-6535D698AE7B}"/>
              </a:ext>
            </a:extLst>
          </p:cNvPr>
          <p:cNvSpPr/>
          <p:nvPr/>
        </p:nvSpPr>
        <p:spPr>
          <a:xfrm>
            <a:off x="0" y="1123"/>
            <a:ext cx="12192000" cy="1469215"/>
          </a:xfrm>
          <a:prstGeom prst="rect">
            <a:avLst/>
          </a:prstGeom>
          <a:solidFill>
            <a:srgbClr val="186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9D3100C0-AA84-B74B-81C9-80A7AD9A1A11}"/>
              </a:ext>
            </a:extLst>
          </p:cNvPr>
          <p:cNvPicPr>
            <a:picLocks noChangeAspect="1"/>
          </p:cNvPicPr>
          <p:nvPr/>
        </p:nvPicPr>
        <p:blipFill>
          <a:blip r:embed="rId2"/>
          <a:stretch>
            <a:fillRect/>
          </a:stretch>
        </p:blipFill>
        <p:spPr>
          <a:xfrm>
            <a:off x="-20823" y="1435246"/>
            <a:ext cx="12212823" cy="154884"/>
          </a:xfrm>
          <a:prstGeom prst="rect">
            <a:avLst/>
          </a:prstGeom>
        </p:spPr>
      </p:pic>
      <p:sp>
        <p:nvSpPr>
          <p:cNvPr id="8" name="Subtitle 7">
            <a:extLst>
              <a:ext uri="{FF2B5EF4-FFF2-40B4-BE49-F238E27FC236}">
                <a16:creationId xmlns:a16="http://schemas.microsoft.com/office/drawing/2014/main" id="{E1C272D0-1C5E-A946-9603-A337B4F4A2FF}"/>
              </a:ext>
            </a:extLst>
          </p:cNvPr>
          <p:cNvSpPr txBox="1">
            <a:spLocks/>
          </p:cNvSpPr>
          <p:nvPr/>
        </p:nvSpPr>
        <p:spPr>
          <a:xfrm>
            <a:off x="781970" y="397291"/>
            <a:ext cx="10096237" cy="76466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accent4">
                    <a:lumMod val="60000"/>
                    <a:lumOff val="40000"/>
                  </a:schemeClr>
                </a:solidFill>
              </a:rPr>
              <a:t>Life Insurance and Accidental Death &amp; Dismemberment Insurance</a:t>
            </a:r>
            <a:endParaRPr lang="en-US" sz="4400" dirty="0">
              <a:solidFill>
                <a:schemeClr val="accent4">
                  <a:lumMod val="60000"/>
                  <a:lumOff val="40000"/>
                </a:schemeClr>
              </a:solidFill>
              <a:latin typeface="Arial Narrow" panose="020B0604020202020204" pitchFamily="34" charset="0"/>
              <a:cs typeface="Arial Narrow" panose="020B0604020202020204" pitchFamily="34" charset="0"/>
            </a:endParaRPr>
          </a:p>
        </p:txBody>
      </p:sp>
      <p:sp>
        <p:nvSpPr>
          <p:cNvPr id="14" name="Document 13">
            <a:extLst>
              <a:ext uri="{FF2B5EF4-FFF2-40B4-BE49-F238E27FC236}">
                <a16:creationId xmlns:a16="http://schemas.microsoft.com/office/drawing/2014/main" id="{1E5C732D-5191-574E-A01B-A40245044335}"/>
              </a:ext>
            </a:extLst>
          </p:cNvPr>
          <p:cNvSpPr/>
          <p:nvPr/>
        </p:nvSpPr>
        <p:spPr>
          <a:xfrm flipH="1">
            <a:off x="12483728"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15" name="Picture 14">
            <a:extLst>
              <a:ext uri="{FF2B5EF4-FFF2-40B4-BE49-F238E27FC236}">
                <a16:creationId xmlns:a16="http://schemas.microsoft.com/office/drawing/2014/main" id="{A0E3CD7D-AB02-9049-BAD1-39FB862C16F3}"/>
              </a:ext>
            </a:extLst>
          </p:cNvPr>
          <p:cNvPicPr>
            <a:picLocks noChangeAspect="1"/>
          </p:cNvPicPr>
          <p:nvPr/>
        </p:nvPicPr>
        <p:blipFill rotWithShape="1">
          <a:blip r:embed="rId3"/>
          <a:srcRect l="-5851" b="20427"/>
          <a:stretch/>
        </p:blipFill>
        <p:spPr>
          <a:xfrm>
            <a:off x="12568446" y="178559"/>
            <a:ext cx="2837934" cy="1290655"/>
          </a:xfrm>
          <a:prstGeom prst="rect">
            <a:avLst/>
          </a:prstGeom>
        </p:spPr>
      </p:pic>
      <p:sp>
        <p:nvSpPr>
          <p:cNvPr id="9" name="TextBox 8">
            <a:extLst>
              <a:ext uri="{FF2B5EF4-FFF2-40B4-BE49-F238E27FC236}">
                <a16:creationId xmlns:a16="http://schemas.microsoft.com/office/drawing/2014/main" id="{121C4459-A107-490A-9AAF-5BC27BA42775}"/>
              </a:ext>
            </a:extLst>
          </p:cNvPr>
          <p:cNvSpPr txBox="1"/>
          <p:nvPr/>
        </p:nvSpPr>
        <p:spPr>
          <a:xfrm>
            <a:off x="325053" y="1796563"/>
            <a:ext cx="4044993" cy="5078313"/>
          </a:xfrm>
          <a:prstGeom prst="rect">
            <a:avLst/>
          </a:prstGeom>
          <a:noFill/>
        </p:spPr>
        <p:txBody>
          <a:bodyPr wrap="square">
            <a:spAutoFit/>
          </a:bodyPr>
          <a:lstStyle/>
          <a:p>
            <a:pPr>
              <a:buFont typeface="Arial" panose="020B0604020202020204" pitchFamily="34" charset="0"/>
              <a:buChar char="•"/>
            </a:pPr>
            <a:r>
              <a:rPr lang="en-US" dirty="0"/>
              <a:t>    Upon meeting the eligibility requirements, ALL staff eligible active employees are provided with Group Term Life and AD&amp;D insurance benefits through Equitable insurance company.  </a:t>
            </a:r>
          </a:p>
          <a:p>
            <a:pPr marL="285750" indent="-285750">
              <a:buFont typeface="Arial" panose="020B0604020202020204" pitchFamily="34" charset="0"/>
              <a:buChar char="•"/>
            </a:pPr>
            <a:endParaRPr lang="en-US" dirty="0"/>
          </a:p>
          <a:p>
            <a:pPr>
              <a:buFont typeface="Arial" panose="020B0604020202020204" pitchFamily="34" charset="0"/>
              <a:buChar char="•"/>
            </a:pPr>
            <a:r>
              <a:rPr lang="en-US" dirty="0"/>
              <a:t>    The Life Insurance benefit is equal to 1.5 times your annual salary, up to a max of $250,000. Henry J. Austin funds the full cost of this benefit. At age of 65 the benefit begins to reduce.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This is no extra cost to you to employee!!!</a:t>
            </a:r>
          </a:p>
          <a:p>
            <a:pPr marL="285750" indent="-285750">
              <a:buFont typeface="Arial" panose="020B0604020202020204" pitchFamily="34" charset="0"/>
              <a:buChar char="•"/>
            </a:pPr>
            <a:endParaRPr lang="en-US" dirty="0"/>
          </a:p>
          <a:p>
            <a:pPr>
              <a:buFont typeface="Arial" panose="020B0604020202020204" pitchFamily="34" charset="0"/>
              <a:buChar char="•"/>
            </a:pPr>
            <a:r>
              <a:rPr lang="en-US" dirty="0"/>
              <a:t>    Please check, choose or update your beneficiary(s) when you do your online enrollments!!!</a:t>
            </a:r>
          </a:p>
        </p:txBody>
      </p:sp>
      <p:pic>
        <p:nvPicPr>
          <p:cNvPr id="4" name="Picture 3">
            <a:extLst>
              <a:ext uri="{FF2B5EF4-FFF2-40B4-BE49-F238E27FC236}">
                <a16:creationId xmlns:a16="http://schemas.microsoft.com/office/drawing/2014/main" id="{BDD31AE7-6621-4129-A1AB-4ED16CC748DF}"/>
              </a:ext>
            </a:extLst>
          </p:cNvPr>
          <p:cNvPicPr>
            <a:picLocks noChangeAspect="1"/>
          </p:cNvPicPr>
          <p:nvPr/>
        </p:nvPicPr>
        <p:blipFill rotWithShape="1">
          <a:blip r:embed="rId4"/>
          <a:srcRect l="7264" t="46708" r="10227" b="6421"/>
          <a:stretch/>
        </p:blipFill>
        <p:spPr>
          <a:xfrm>
            <a:off x="4521512" y="2062657"/>
            <a:ext cx="7485953" cy="3508940"/>
          </a:xfrm>
          <a:prstGeom prst="rect">
            <a:avLst/>
          </a:prstGeom>
        </p:spPr>
      </p:pic>
    </p:spTree>
    <p:extLst>
      <p:ext uri="{BB962C8B-B14F-4D97-AF65-F5344CB8AC3E}">
        <p14:creationId xmlns:p14="http://schemas.microsoft.com/office/powerpoint/2010/main" val="595658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5755"/>
            <a:ext cx="12192000" cy="1853511"/>
          </a:xfrm>
          <a:prstGeom prst="rect">
            <a:avLst/>
          </a:prstGeom>
          <a:solidFill>
            <a:srgbClr val="96C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cument 14">
            <a:extLst>
              <a:ext uri="{FF2B5EF4-FFF2-40B4-BE49-F238E27FC236}">
                <a16:creationId xmlns:a16="http://schemas.microsoft.com/office/drawing/2014/main" id="{940FFD40-F227-9249-BCE0-3DA9FA6743CE}"/>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Content Placeholder 8">
            <a:extLst>
              <a:ext uri="{FF2B5EF4-FFF2-40B4-BE49-F238E27FC236}">
                <a16:creationId xmlns:a16="http://schemas.microsoft.com/office/drawing/2014/main" id="{0E2BC9FA-6F21-8148-9115-3584714769A1}"/>
              </a:ext>
            </a:extLst>
          </p:cNvPr>
          <p:cNvSpPr txBox="1">
            <a:spLocks/>
          </p:cNvSpPr>
          <p:nvPr/>
        </p:nvSpPr>
        <p:spPr>
          <a:xfrm>
            <a:off x="392759" y="2336291"/>
            <a:ext cx="8510019" cy="35138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buFont typeface="Arial" pitchFamily="34" charset="0"/>
              <a:buChar char="•"/>
            </a:pPr>
            <a:r>
              <a:rPr lang="en-US" sz="2400" dirty="0">
                <a:solidFill>
                  <a:prstClr val="black"/>
                </a:solidFill>
              </a:rPr>
              <a:t>An Employee Assistance Program (EAP) through </a:t>
            </a:r>
            <a:r>
              <a:rPr lang="en-US" sz="2400" dirty="0">
                <a:solidFill>
                  <a:schemeClr val="tx1"/>
                </a:solidFill>
              </a:rPr>
              <a:t>ComPsych ® Guidance Resources </a:t>
            </a:r>
            <a:r>
              <a:rPr lang="en-US" sz="2400" dirty="0">
                <a:solidFill>
                  <a:prstClr val="black"/>
                </a:solidFill>
              </a:rPr>
              <a:t>is also available to all eligible, full-time employees </a:t>
            </a:r>
          </a:p>
          <a:p>
            <a:pPr lvl="0">
              <a:buFont typeface="Arial" pitchFamily="34" charset="0"/>
              <a:buChar char="•"/>
            </a:pPr>
            <a:r>
              <a:rPr lang="en-US" sz="2400" dirty="0">
                <a:solidFill>
                  <a:prstClr val="black"/>
                </a:solidFill>
              </a:rPr>
              <a:t>Emergency Travel Assistance Program (TA) administered by AXA Assistance USA, Inc. It is also available to all eligible, full-time employees.  </a:t>
            </a:r>
            <a:r>
              <a:rPr lang="en-US" sz="1800" dirty="0">
                <a:solidFill>
                  <a:prstClr val="black"/>
                </a:solidFill>
              </a:rPr>
              <a:t>Visit:  </a:t>
            </a:r>
            <a:r>
              <a:rPr lang="en-US" sz="1800" dirty="0">
                <a:solidFill>
                  <a:prstClr val="black"/>
                </a:solidFill>
                <a:hlinkClick r:id="rId2"/>
              </a:rPr>
              <a:t>http://accounts.travel-eye-axa.com/en/registration/axa-us</a:t>
            </a:r>
            <a:endParaRPr lang="en-US" sz="1800" dirty="0">
              <a:solidFill>
                <a:prstClr val="black"/>
              </a:solidFill>
            </a:endParaRPr>
          </a:p>
          <a:p>
            <a:pPr lvl="0">
              <a:buFont typeface="Arial" pitchFamily="34" charset="0"/>
              <a:buChar char="•"/>
            </a:pPr>
            <a:r>
              <a:rPr lang="en-US" sz="2400" dirty="0">
                <a:solidFill>
                  <a:prstClr val="black"/>
                </a:solidFill>
              </a:rPr>
              <a:t>These benefits no extra cost to you the employee. </a:t>
            </a:r>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3"/>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5" y="640488"/>
            <a:ext cx="8536084"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lumMod val="95000"/>
                  </a:schemeClr>
                </a:solidFill>
              </a:rPr>
              <a:t>Other Employee Benefits</a:t>
            </a:r>
            <a:endParaRPr lang="en-US" sz="4400" dirty="0">
              <a:solidFill>
                <a:schemeClr val="bg1">
                  <a:lumMod val="95000"/>
                </a:schemeClr>
              </a:solidFill>
              <a:latin typeface="Arial Narrow" panose="020B0604020202020204" pitchFamily="34" charset="0"/>
              <a:cs typeface="Arial Narrow" panose="020B0604020202020204" pitchFamily="34" charset="0"/>
            </a:endParaRPr>
          </a:p>
        </p:txBody>
      </p:sp>
      <p:sp>
        <p:nvSpPr>
          <p:cNvPr id="16" name="Round Diagonal Corner Rectangle 15">
            <a:extLst>
              <a:ext uri="{FF2B5EF4-FFF2-40B4-BE49-F238E27FC236}">
                <a16:creationId xmlns:a16="http://schemas.microsoft.com/office/drawing/2014/main" id="{CC5229DA-C297-1D45-A42C-1A2D691C37F5}"/>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690C423-56B1-E347-B2FF-24AFFFBDC9C9}"/>
              </a:ext>
            </a:extLst>
          </p:cNvPr>
          <p:cNvPicPr>
            <a:picLocks noChangeAspect="1"/>
          </p:cNvPicPr>
          <p:nvPr/>
        </p:nvPicPr>
        <p:blipFill rotWithShape="1">
          <a:blip r:embed="rId4"/>
          <a:srcRect l="-5851" b="20427"/>
          <a:stretch/>
        </p:blipFill>
        <p:spPr>
          <a:xfrm>
            <a:off x="12737869" y="309116"/>
            <a:ext cx="2837934" cy="1290655"/>
          </a:xfrm>
          <a:prstGeom prst="rect">
            <a:avLst/>
          </a:prstGeom>
        </p:spPr>
      </p:pic>
      <p:pic>
        <p:nvPicPr>
          <p:cNvPr id="1026" name="Picture 2" descr="See the source image">
            <a:extLst>
              <a:ext uri="{FF2B5EF4-FFF2-40B4-BE49-F238E27FC236}">
                <a16:creationId xmlns:a16="http://schemas.microsoft.com/office/drawing/2014/main" id="{EE434772-220C-4CD1-BE46-2046DA1131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84" y="5030208"/>
            <a:ext cx="8095256" cy="1187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34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5755"/>
            <a:ext cx="12192000" cy="1099379"/>
          </a:xfrm>
          <a:prstGeom prst="rect">
            <a:avLst/>
          </a:prstGeom>
          <a:solidFill>
            <a:srgbClr val="96C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cument 14">
            <a:extLst>
              <a:ext uri="{FF2B5EF4-FFF2-40B4-BE49-F238E27FC236}">
                <a16:creationId xmlns:a16="http://schemas.microsoft.com/office/drawing/2014/main" id="{940FFD40-F227-9249-BCE0-3DA9FA6743CE}"/>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20823" y="984463"/>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297243" y="273097"/>
            <a:ext cx="8536084"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lumMod val="95000"/>
                  </a:schemeClr>
                </a:solidFill>
                <a:latin typeface="Arial Narrow" panose="020B0604020202020204" pitchFamily="34" charset="0"/>
                <a:cs typeface="Arial Narrow" panose="020B0604020202020204" pitchFamily="34" charset="0"/>
              </a:rPr>
              <a:t>Employee Assistance Program</a:t>
            </a:r>
          </a:p>
        </p:txBody>
      </p:sp>
      <p:sp>
        <p:nvSpPr>
          <p:cNvPr id="16" name="Round Diagonal Corner Rectangle 15">
            <a:extLst>
              <a:ext uri="{FF2B5EF4-FFF2-40B4-BE49-F238E27FC236}">
                <a16:creationId xmlns:a16="http://schemas.microsoft.com/office/drawing/2014/main" id="{CC5229DA-C297-1D45-A42C-1A2D691C37F5}"/>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690C423-56B1-E347-B2FF-24AFFFBDC9C9}"/>
              </a:ext>
            </a:extLst>
          </p:cNvPr>
          <p:cNvPicPr>
            <a:picLocks noChangeAspect="1"/>
          </p:cNvPicPr>
          <p:nvPr/>
        </p:nvPicPr>
        <p:blipFill rotWithShape="1">
          <a:blip r:embed="rId3"/>
          <a:srcRect l="-5851" b="20427"/>
          <a:stretch/>
        </p:blipFill>
        <p:spPr>
          <a:xfrm>
            <a:off x="12737869" y="309116"/>
            <a:ext cx="2837934" cy="1290655"/>
          </a:xfrm>
          <a:prstGeom prst="rect">
            <a:avLst/>
          </a:prstGeom>
        </p:spPr>
      </p:pic>
      <p:pic>
        <p:nvPicPr>
          <p:cNvPr id="4" name="Picture 3">
            <a:extLst>
              <a:ext uri="{FF2B5EF4-FFF2-40B4-BE49-F238E27FC236}">
                <a16:creationId xmlns:a16="http://schemas.microsoft.com/office/drawing/2014/main" id="{A5EB785F-0CAC-4C27-BC8F-5A3A3A2097A1}"/>
              </a:ext>
            </a:extLst>
          </p:cNvPr>
          <p:cNvPicPr>
            <a:picLocks noChangeAspect="1"/>
          </p:cNvPicPr>
          <p:nvPr/>
        </p:nvPicPr>
        <p:blipFill rotWithShape="1">
          <a:blip r:embed="rId4"/>
          <a:srcRect l="30332" t="15485" r="28059" b="5685"/>
          <a:stretch/>
        </p:blipFill>
        <p:spPr>
          <a:xfrm>
            <a:off x="841471" y="1219875"/>
            <a:ext cx="4734685" cy="5530721"/>
          </a:xfrm>
          <a:prstGeom prst="rect">
            <a:avLst/>
          </a:prstGeom>
        </p:spPr>
      </p:pic>
      <p:pic>
        <p:nvPicPr>
          <p:cNvPr id="9" name="Picture 8">
            <a:extLst>
              <a:ext uri="{FF2B5EF4-FFF2-40B4-BE49-F238E27FC236}">
                <a16:creationId xmlns:a16="http://schemas.microsoft.com/office/drawing/2014/main" id="{AF5CADCE-EBD6-45CA-85CA-77ADB9546EAF}"/>
              </a:ext>
            </a:extLst>
          </p:cNvPr>
          <p:cNvPicPr>
            <a:picLocks noChangeAspect="1"/>
          </p:cNvPicPr>
          <p:nvPr/>
        </p:nvPicPr>
        <p:blipFill rotWithShape="1">
          <a:blip r:embed="rId5"/>
          <a:srcRect l="30877" t="15485" r="29695" b="5685"/>
          <a:stretch/>
        </p:blipFill>
        <p:spPr>
          <a:xfrm>
            <a:off x="5968843" y="1219875"/>
            <a:ext cx="4734685" cy="5421349"/>
          </a:xfrm>
          <a:prstGeom prst="rect">
            <a:avLst/>
          </a:prstGeom>
        </p:spPr>
      </p:pic>
    </p:spTree>
    <p:extLst>
      <p:ext uri="{BB962C8B-B14F-4D97-AF65-F5344CB8AC3E}">
        <p14:creationId xmlns:p14="http://schemas.microsoft.com/office/powerpoint/2010/main" val="2946208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5755"/>
            <a:ext cx="12192000" cy="1099379"/>
          </a:xfrm>
          <a:prstGeom prst="rect">
            <a:avLst/>
          </a:prstGeom>
          <a:solidFill>
            <a:srgbClr val="96C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cument 14">
            <a:extLst>
              <a:ext uri="{FF2B5EF4-FFF2-40B4-BE49-F238E27FC236}">
                <a16:creationId xmlns:a16="http://schemas.microsoft.com/office/drawing/2014/main" id="{940FFD40-F227-9249-BCE0-3DA9FA6743CE}"/>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20823" y="984463"/>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297243" y="273097"/>
            <a:ext cx="8536084"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lumMod val="95000"/>
                  </a:schemeClr>
                </a:solidFill>
                <a:latin typeface="Arial Narrow" panose="020B0604020202020204" pitchFamily="34" charset="0"/>
                <a:cs typeface="Arial Narrow" panose="020B0604020202020204" pitchFamily="34" charset="0"/>
              </a:rPr>
              <a:t>Emergency Travel Assistance Program</a:t>
            </a:r>
          </a:p>
        </p:txBody>
      </p:sp>
      <p:sp>
        <p:nvSpPr>
          <p:cNvPr id="16" name="Round Diagonal Corner Rectangle 15">
            <a:extLst>
              <a:ext uri="{FF2B5EF4-FFF2-40B4-BE49-F238E27FC236}">
                <a16:creationId xmlns:a16="http://schemas.microsoft.com/office/drawing/2014/main" id="{CC5229DA-C297-1D45-A42C-1A2D691C37F5}"/>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690C423-56B1-E347-B2FF-24AFFFBDC9C9}"/>
              </a:ext>
            </a:extLst>
          </p:cNvPr>
          <p:cNvPicPr>
            <a:picLocks noChangeAspect="1"/>
          </p:cNvPicPr>
          <p:nvPr/>
        </p:nvPicPr>
        <p:blipFill rotWithShape="1">
          <a:blip r:embed="rId3"/>
          <a:srcRect l="-5851" b="20427"/>
          <a:stretch/>
        </p:blipFill>
        <p:spPr>
          <a:xfrm>
            <a:off x="12737869" y="309116"/>
            <a:ext cx="2837934" cy="1290655"/>
          </a:xfrm>
          <a:prstGeom prst="rect">
            <a:avLst/>
          </a:prstGeom>
        </p:spPr>
      </p:pic>
      <p:pic>
        <p:nvPicPr>
          <p:cNvPr id="4" name="Picture 3">
            <a:extLst>
              <a:ext uri="{FF2B5EF4-FFF2-40B4-BE49-F238E27FC236}">
                <a16:creationId xmlns:a16="http://schemas.microsoft.com/office/drawing/2014/main" id="{9C950CAD-E88A-4EB2-8614-5B6BEBF955EC}"/>
              </a:ext>
            </a:extLst>
          </p:cNvPr>
          <p:cNvPicPr>
            <a:picLocks noChangeAspect="1"/>
          </p:cNvPicPr>
          <p:nvPr/>
        </p:nvPicPr>
        <p:blipFill rotWithShape="1">
          <a:blip r:embed="rId4"/>
          <a:srcRect l="30168" t="16614" r="30950" b="9039"/>
          <a:stretch/>
        </p:blipFill>
        <p:spPr>
          <a:xfrm>
            <a:off x="583418" y="1413206"/>
            <a:ext cx="4521515" cy="5182358"/>
          </a:xfrm>
          <a:prstGeom prst="rect">
            <a:avLst/>
          </a:prstGeom>
        </p:spPr>
      </p:pic>
      <p:pic>
        <p:nvPicPr>
          <p:cNvPr id="9" name="Picture 8">
            <a:extLst>
              <a:ext uri="{FF2B5EF4-FFF2-40B4-BE49-F238E27FC236}">
                <a16:creationId xmlns:a16="http://schemas.microsoft.com/office/drawing/2014/main" id="{6A05D83D-E841-4159-87F6-CA0D8B5084D3}"/>
              </a:ext>
            </a:extLst>
          </p:cNvPr>
          <p:cNvPicPr>
            <a:picLocks noChangeAspect="1"/>
          </p:cNvPicPr>
          <p:nvPr/>
        </p:nvPicPr>
        <p:blipFill rotWithShape="1">
          <a:blip r:embed="rId5"/>
          <a:srcRect l="30877" t="20013" r="30677" b="7157"/>
          <a:stretch/>
        </p:blipFill>
        <p:spPr>
          <a:xfrm>
            <a:off x="6096000" y="1389365"/>
            <a:ext cx="4790279" cy="5284498"/>
          </a:xfrm>
          <a:prstGeom prst="rect">
            <a:avLst/>
          </a:prstGeom>
        </p:spPr>
      </p:pic>
    </p:spTree>
    <p:extLst>
      <p:ext uri="{BB962C8B-B14F-4D97-AF65-F5344CB8AC3E}">
        <p14:creationId xmlns:p14="http://schemas.microsoft.com/office/powerpoint/2010/main" val="3469311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130D77-6523-7843-B659-C76DE748B95D}"/>
              </a:ext>
            </a:extLst>
          </p:cNvPr>
          <p:cNvSpPr/>
          <p:nvPr/>
        </p:nvSpPr>
        <p:spPr>
          <a:xfrm>
            <a:off x="20823" y="-133216"/>
            <a:ext cx="12192000" cy="1346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ocument 4">
            <a:extLst>
              <a:ext uri="{FF2B5EF4-FFF2-40B4-BE49-F238E27FC236}">
                <a16:creationId xmlns:a16="http://schemas.microsoft.com/office/drawing/2014/main" id="{4875F45F-E263-8940-941B-7372CC6FAC5F}"/>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Content Placeholder 8">
            <a:extLst>
              <a:ext uri="{FF2B5EF4-FFF2-40B4-BE49-F238E27FC236}">
                <a16:creationId xmlns:a16="http://schemas.microsoft.com/office/drawing/2014/main" id="{E9800B55-6BC2-174D-A203-0918188C9FCD}"/>
              </a:ext>
            </a:extLst>
          </p:cNvPr>
          <p:cNvSpPr txBox="1">
            <a:spLocks/>
          </p:cNvSpPr>
          <p:nvPr/>
        </p:nvSpPr>
        <p:spPr>
          <a:xfrm>
            <a:off x="416611" y="1792081"/>
            <a:ext cx="10274731" cy="438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endParaRPr lang="en-US" dirty="0"/>
          </a:p>
          <a:p>
            <a:pPr marL="0" indent="0">
              <a:lnSpc>
                <a:spcPct val="80000"/>
              </a:lnSpc>
              <a:spcBef>
                <a:spcPts val="400"/>
              </a:spcBef>
              <a:buNone/>
              <a:defRPr/>
            </a:pPr>
            <a:endParaRPr lang="en-US" sz="1800" dirty="0">
              <a:latin typeface="Arial Narrow" panose="020B0604020202020204" pitchFamily="34" charset="0"/>
              <a:cs typeface="Arial Narrow" panose="020B0604020202020204" pitchFamily="34" charset="0"/>
            </a:endParaRPr>
          </a:p>
        </p:txBody>
      </p:sp>
      <p:pic>
        <p:nvPicPr>
          <p:cNvPr id="9" name="Picture 8">
            <a:extLst>
              <a:ext uri="{FF2B5EF4-FFF2-40B4-BE49-F238E27FC236}">
                <a16:creationId xmlns:a16="http://schemas.microsoft.com/office/drawing/2014/main" id="{B2E842CB-6EB2-084F-A744-390113B534C5}"/>
              </a:ext>
            </a:extLst>
          </p:cNvPr>
          <p:cNvPicPr>
            <a:picLocks noChangeAspect="1"/>
          </p:cNvPicPr>
          <p:nvPr/>
        </p:nvPicPr>
        <p:blipFill>
          <a:blip r:embed="rId2"/>
          <a:stretch>
            <a:fillRect/>
          </a:stretch>
        </p:blipFill>
        <p:spPr>
          <a:xfrm>
            <a:off x="-10412" y="1319233"/>
            <a:ext cx="12212823" cy="154884"/>
          </a:xfrm>
          <a:prstGeom prst="rect">
            <a:avLst/>
          </a:prstGeom>
        </p:spPr>
      </p:pic>
      <p:sp>
        <p:nvSpPr>
          <p:cNvPr id="10" name="Subtitle 7">
            <a:extLst>
              <a:ext uri="{FF2B5EF4-FFF2-40B4-BE49-F238E27FC236}">
                <a16:creationId xmlns:a16="http://schemas.microsoft.com/office/drawing/2014/main" id="{1FC05634-3B1D-224D-AD4D-86D4FBFBFE48}"/>
              </a:ext>
            </a:extLst>
          </p:cNvPr>
          <p:cNvSpPr txBox="1">
            <a:spLocks/>
          </p:cNvSpPr>
          <p:nvPr/>
        </p:nvSpPr>
        <p:spPr>
          <a:xfrm>
            <a:off x="831737" y="234498"/>
            <a:ext cx="10274731" cy="918732"/>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rPr>
              <a:t>Legal Assistance</a:t>
            </a:r>
            <a:endParaRPr lang="en-US" sz="4400" dirty="0">
              <a:solidFill>
                <a:schemeClr val="bg1"/>
              </a:solidFill>
              <a:latin typeface="Arial Narrow" panose="020B0604020202020204" pitchFamily="34" charset="0"/>
              <a:cs typeface="Arial Narrow" panose="020B0604020202020204" pitchFamily="34" charset="0"/>
            </a:endParaRPr>
          </a:p>
        </p:txBody>
      </p:sp>
      <p:sp>
        <p:nvSpPr>
          <p:cNvPr id="12" name="Round Diagonal Corner Rectangle 11">
            <a:extLst>
              <a:ext uri="{FF2B5EF4-FFF2-40B4-BE49-F238E27FC236}">
                <a16:creationId xmlns:a16="http://schemas.microsoft.com/office/drawing/2014/main" id="{334C47BF-B593-3149-8671-741AE5750302}"/>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9222E38-6B98-8C41-BCF2-D67A8DDE0EE3}"/>
              </a:ext>
            </a:extLst>
          </p:cNvPr>
          <p:cNvPicPr>
            <a:picLocks noChangeAspect="1"/>
          </p:cNvPicPr>
          <p:nvPr/>
        </p:nvPicPr>
        <p:blipFill rotWithShape="1">
          <a:blip r:embed="rId3"/>
          <a:srcRect l="-5851" b="20427"/>
          <a:stretch/>
        </p:blipFill>
        <p:spPr>
          <a:xfrm>
            <a:off x="12737869" y="309116"/>
            <a:ext cx="2837934" cy="1290655"/>
          </a:xfrm>
          <a:prstGeom prst="rect">
            <a:avLst/>
          </a:prstGeom>
        </p:spPr>
      </p:pic>
      <p:pic>
        <p:nvPicPr>
          <p:cNvPr id="3" name="Picture 2">
            <a:extLst>
              <a:ext uri="{FF2B5EF4-FFF2-40B4-BE49-F238E27FC236}">
                <a16:creationId xmlns:a16="http://schemas.microsoft.com/office/drawing/2014/main" id="{698C7F6D-090F-672A-85E0-1AA07B3299CE}"/>
              </a:ext>
            </a:extLst>
          </p:cNvPr>
          <p:cNvPicPr>
            <a:picLocks noChangeAspect="1"/>
          </p:cNvPicPr>
          <p:nvPr/>
        </p:nvPicPr>
        <p:blipFill rotWithShape="1">
          <a:blip r:embed="rId4"/>
          <a:srcRect l="28206" t="20235" r="30404" b="27362"/>
          <a:stretch/>
        </p:blipFill>
        <p:spPr>
          <a:xfrm>
            <a:off x="1500658" y="1580532"/>
            <a:ext cx="6986994" cy="4975414"/>
          </a:xfrm>
          <a:prstGeom prst="rect">
            <a:avLst/>
          </a:prstGeom>
        </p:spPr>
      </p:pic>
    </p:spTree>
    <p:extLst>
      <p:ext uri="{BB962C8B-B14F-4D97-AF65-F5344CB8AC3E}">
        <p14:creationId xmlns:p14="http://schemas.microsoft.com/office/powerpoint/2010/main" val="2575320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130D77-6523-7843-B659-C76DE748B95D}"/>
              </a:ext>
            </a:extLst>
          </p:cNvPr>
          <p:cNvSpPr/>
          <p:nvPr/>
        </p:nvSpPr>
        <p:spPr>
          <a:xfrm>
            <a:off x="0" y="-321386"/>
            <a:ext cx="12192000" cy="1346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ocument 4">
            <a:extLst>
              <a:ext uri="{FF2B5EF4-FFF2-40B4-BE49-F238E27FC236}">
                <a16:creationId xmlns:a16="http://schemas.microsoft.com/office/drawing/2014/main" id="{4875F45F-E263-8940-941B-7372CC6FAC5F}"/>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Content Placeholder 8">
            <a:extLst>
              <a:ext uri="{FF2B5EF4-FFF2-40B4-BE49-F238E27FC236}">
                <a16:creationId xmlns:a16="http://schemas.microsoft.com/office/drawing/2014/main" id="{E9800B55-6BC2-174D-A203-0918188C9FCD}"/>
              </a:ext>
            </a:extLst>
          </p:cNvPr>
          <p:cNvSpPr txBox="1">
            <a:spLocks/>
          </p:cNvSpPr>
          <p:nvPr/>
        </p:nvSpPr>
        <p:spPr>
          <a:xfrm>
            <a:off x="416611" y="1792081"/>
            <a:ext cx="10274731" cy="438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endParaRPr lang="en-US" dirty="0"/>
          </a:p>
          <a:p>
            <a:pPr marL="0" indent="0">
              <a:lnSpc>
                <a:spcPct val="80000"/>
              </a:lnSpc>
              <a:spcBef>
                <a:spcPts val="400"/>
              </a:spcBef>
              <a:buNone/>
              <a:defRPr/>
            </a:pPr>
            <a:endParaRPr lang="en-US" sz="1800" dirty="0">
              <a:latin typeface="Arial Narrow" panose="020B0604020202020204" pitchFamily="34" charset="0"/>
              <a:cs typeface="Arial Narrow" panose="020B0604020202020204" pitchFamily="34" charset="0"/>
            </a:endParaRPr>
          </a:p>
        </p:txBody>
      </p:sp>
      <p:pic>
        <p:nvPicPr>
          <p:cNvPr id="9" name="Picture 8">
            <a:extLst>
              <a:ext uri="{FF2B5EF4-FFF2-40B4-BE49-F238E27FC236}">
                <a16:creationId xmlns:a16="http://schemas.microsoft.com/office/drawing/2014/main" id="{B2E842CB-6EB2-084F-A744-390113B534C5}"/>
              </a:ext>
            </a:extLst>
          </p:cNvPr>
          <p:cNvPicPr>
            <a:picLocks noChangeAspect="1"/>
          </p:cNvPicPr>
          <p:nvPr/>
        </p:nvPicPr>
        <p:blipFill>
          <a:blip r:embed="rId2"/>
          <a:stretch>
            <a:fillRect/>
          </a:stretch>
        </p:blipFill>
        <p:spPr>
          <a:xfrm>
            <a:off x="-10412" y="1319233"/>
            <a:ext cx="12212823" cy="154884"/>
          </a:xfrm>
          <a:prstGeom prst="rect">
            <a:avLst/>
          </a:prstGeom>
        </p:spPr>
      </p:pic>
      <p:sp>
        <p:nvSpPr>
          <p:cNvPr id="10" name="Subtitle 7">
            <a:extLst>
              <a:ext uri="{FF2B5EF4-FFF2-40B4-BE49-F238E27FC236}">
                <a16:creationId xmlns:a16="http://schemas.microsoft.com/office/drawing/2014/main" id="{1FC05634-3B1D-224D-AD4D-86D4FBFBFE48}"/>
              </a:ext>
            </a:extLst>
          </p:cNvPr>
          <p:cNvSpPr txBox="1">
            <a:spLocks/>
          </p:cNvSpPr>
          <p:nvPr/>
        </p:nvSpPr>
        <p:spPr>
          <a:xfrm>
            <a:off x="697102" y="-167556"/>
            <a:ext cx="10274731" cy="918732"/>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rPr>
              <a:t>Pet Insurance </a:t>
            </a:r>
            <a:endParaRPr lang="en-US" sz="4400" dirty="0">
              <a:solidFill>
                <a:schemeClr val="bg1"/>
              </a:solidFill>
              <a:latin typeface="Arial Narrow" panose="020B0604020202020204" pitchFamily="34" charset="0"/>
              <a:cs typeface="Arial Narrow" panose="020B0604020202020204" pitchFamily="34" charset="0"/>
            </a:endParaRPr>
          </a:p>
        </p:txBody>
      </p:sp>
      <p:sp>
        <p:nvSpPr>
          <p:cNvPr id="12" name="Round Diagonal Corner Rectangle 11">
            <a:extLst>
              <a:ext uri="{FF2B5EF4-FFF2-40B4-BE49-F238E27FC236}">
                <a16:creationId xmlns:a16="http://schemas.microsoft.com/office/drawing/2014/main" id="{334C47BF-B593-3149-8671-741AE5750302}"/>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9222E38-6B98-8C41-BCF2-D67A8DDE0EE3}"/>
              </a:ext>
            </a:extLst>
          </p:cNvPr>
          <p:cNvPicPr>
            <a:picLocks noChangeAspect="1"/>
          </p:cNvPicPr>
          <p:nvPr/>
        </p:nvPicPr>
        <p:blipFill rotWithShape="1">
          <a:blip r:embed="rId3"/>
          <a:srcRect l="-5851" b="20427"/>
          <a:stretch/>
        </p:blipFill>
        <p:spPr>
          <a:xfrm>
            <a:off x="12737869" y="309116"/>
            <a:ext cx="2837934" cy="1290655"/>
          </a:xfrm>
          <a:prstGeom prst="rect">
            <a:avLst/>
          </a:prstGeom>
        </p:spPr>
      </p:pic>
      <p:pic>
        <p:nvPicPr>
          <p:cNvPr id="6" name="Picture 5">
            <a:extLst>
              <a:ext uri="{FF2B5EF4-FFF2-40B4-BE49-F238E27FC236}">
                <a16:creationId xmlns:a16="http://schemas.microsoft.com/office/drawing/2014/main" id="{E92FDEA1-C2A5-AC14-4394-49BCB5B4FBCF}"/>
              </a:ext>
            </a:extLst>
          </p:cNvPr>
          <p:cNvPicPr>
            <a:picLocks noChangeAspect="1"/>
          </p:cNvPicPr>
          <p:nvPr/>
        </p:nvPicPr>
        <p:blipFill rotWithShape="1">
          <a:blip r:embed="rId4"/>
          <a:srcRect l="28695" t="15133" r="30787" b="25889"/>
          <a:stretch/>
        </p:blipFill>
        <p:spPr>
          <a:xfrm>
            <a:off x="1840020" y="1691500"/>
            <a:ext cx="6922513" cy="4932002"/>
          </a:xfrm>
          <a:prstGeom prst="rect">
            <a:avLst/>
          </a:prstGeom>
        </p:spPr>
      </p:pic>
    </p:spTree>
    <p:extLst>
      <p:ext uri="{BB962C8B-B14F-4D97-AF65-F5344CB8AC3E}">
        <p14:creationId xmlns:p14="http://schemas.microsoft.com/office/powerpoint/2010/main" val="33560065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130D77-6523-7843-B659-C76DE748B95D}"/>
              </a:ext>
            </a:extLst>
          </p:cNvPr>
          <p:cNvSpPr/>
          <p:nvPr/>
        </p:nvSpPr>
        <p:spPr>
          <a:xfrm>
            <a:off x="0" y="0"/>
            <a:ext cx="12192000" cy="1346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ocument 4">
            <a:extLst>
              <a:ext uri="{FF2B5EF4-FFF2-40B4-BE49-F238E27FC236}">
                <a16:creationId xmlns:a16="http://schemas.microsoft.com/office/drawing/2014/main" id="{4875F45F-E263-8940-941B-7372CC6FAC5F}"/>
              </a:ext>
            </a:extLst>
          </p:cNvPr>
          <p:cNvSpPr/>
          <p:nvPr/>
        </p:nvSpPr>
        <p:spPr>
          <a:xfrm flipH="1">
            <a:off x="12663729" y="0"/>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Content Placeholder 8">
            <a:extLst>
              <a:ext uri="{FF2B5EF4-FFF2-40B4-BE49-F238E27FC236}">
                <a16:creationId xmlns:a16="http://schemas.microsoft.com/office/drawing/2014/main" id="{E9800B55-6BC2-174D-A203-0918188C9FCD}"/>
              </a:ext>
            </a:extLst>
          </p:cNvPr>
          <p:cNvSpPr txBox="1">
            <a:spLocks/>
          </p:cNvSpPr>
          <p:nvPr/>
        </p:nvSpPr>
        <p:spPr>
          <a:xfrm>
            <a:off x="416611" y="1792081"/>
            <a:ext cx="10274731" cy="438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Wingdings" panose="05000000000000000000" pitchFamily="2" charset="2"/>
              <a:buChar char="Ø"/>
            </a:pPr>
            <a:r>
              <a:rPr lang="en-US" dirty="0"/>
              <a:t>Enrollments for the current 2023 benefits year will be effective until 12/31/2023.</a:t>
            </a:r>
          </a:p>
          <a:p>
            <a:pPr>
              <a:buFont typeface="Wingdings" panose="05000000000000000000" pitchFamily="2" charset="2"/>
              <a:buChar char="Ø"/>
            </a:pPr>
            <a:r>
              <a:rPr lang="en-US" dirty="0"/>
              <a:t>All new and renewed enrollments will become effective as of </a:t>
            </a:r>
            <a:r>
              <a:rPr lang="en-US" b="1" u="sng" dirty="0">
                <a:highlight>
                  <a:srgbClr val="FFFF00"/>
                </a:highlight>
              </a:rPr>
              <a:t>1/1/2024</a:t>
            </a:r>
            <a:r>
              <a:rPr lang="en-US" b="1" dirty="0">
                <a:highlight>
                  <a:srgbClr val="FFFF00"/>
                </a:highlight>
              </a:rPr>
              <a:t>. </a:t>
            </a:r>
          </a:p>
          <a:p>
            <a:pPr>
              <a:buFont typeface="Wingdings" panose="05000000000000000000" pitchFamily="2" charset="2"/>
              <a:buChar char="Ø"/>
            </a:pPr>
            <a:r>
              <a:rPr lang="en-US" dirty="0"/>
              <a:t>All enrollments are done on-line only.  Please do not submit any paperwork to HR.</a:t>
            </a:r>
          </a:p>
          <a:p>
            <a:pPr>
              <a:buFont typeface="Wingdings" panose="05000000000000000000" pitchFamily="2" charset="2"/>
              <a:buChar char="Ø"/>
            </a:pPr>
            <a:r>
              <a:rPr lang="en-US" dirty="0"/>
              <a:t>Absolute last date for enrollment changes is December 13, 2023, at 8:00pm.  No EXCEPTIONS!</a:t>
            </a:r>
          </a:p>
          <a:p>
            <a:pPr>
              <a:buFont typeface="Wingdings" panose="05000000000000000000" pitchFamily="2" charset="2"/>
              <a:buChar char="Ø"/>
            </a:pPr>
            <a:r>
              <a:rPr lang="en-US" dirty="0"/>
              <a:t>If you have QUESTIONS… Benefits-LIVE is available to assist you 8:30am-8:00pm, Monday through Friday not on weekends. 866-284-2053</a:t>
            </a:r>
          </a:p>
          <a:p>
            <a:pPr>
              <a:buFont typeface="Wingdings" panose="05000000000000000000" pitchFamily="2" charset="2"/>
              <a:buChar char="Ø"/>
            </a:pPr>
            <a:endParaRPr lang="en-US" dirty="0"/>
          </a:p>
          <a:p>
            <a:pPr marL="0" indent="0">
              <a:lnSpc>
                <a:spcPct val="80000"/>
              </a:lnSpc>
              <a:spcBef>
                <a:spcPts val="400"/>
              </a:spcBef>
              <a:buNone/>
              <a:defRPr/>
            </a:pPr>
            <a:endParaRPr lang="en-US" sz="1800" dirty="0">
              <a:latin typeface="Arial Narrow" panose="020B0604020202020204" pitchFamily="34" charset="0"/>
              <a:cs typeface="Arial Narrow" panose="020B0604020202020204" pitchFamily="34" charset="0"/>
            </a:endParaRPr>
          </a:p>
        </p:txBody>
      </p:sp>
      <p:pic>
        <p:nvPicPr>
          <p:cNvPr id="9" name="Picture 8">
            <a:extLst>
              <a:ext uri="{FF2B5EF4-FFF2-40B4-BE49-F238E27FC236}">
                <a16:creationId xmlns:a16="http://schemas.microsoft.com/office/drawing/2014/main" id="{B2E842CB-6EB2-084F-A744-390113B534C5}"/>
              </a:ext>
            </a:extLst>
          </p:cNvPr>
          <p:cNvPicPr>
            <a:picLocks noChangeAspect="1"/>
          </p:cNvPicPr>
          <p:nvPr/>
        </p:nvPicPr>
        <p:blipFill>
          <a:blip r:embed="rId2"/>
          <a:stretch>
            <a:fillRect/>
          </a:stretch>
        </p:blipFill>
        <p:spPr>
          <a:xfrm>
            <a:off x="-10412" y="1319233"/>
            <a:ext cx="12212823" cy="154884"/>
          </a:xfrm>
          <a:prstGeom prst="rect">
            <a:avLst/>
          </a:prstGeom>
        </p:spPr>
      </p:pic>
      <p:sp>
        <p:nvSpPr>
          <p:cNvPr id="10" name="Subtitle 7">
            <a:extLst>
              <a:ext uri="{FF2B5EF4-FFF2-40B4-BE49-F238E27FC236}">
                <a16:creationId xmlns:a16="http://schemas.microsoft.com/office/drawing/2014/main" id="{1FC05634-3B1D-224D-AD4D-86D4FBFBFE48}"/>
              </a:ext>
            </a:extLst>
          </p:cNvPr>
          <p:cNvSpPr txBox="1">
            <a:spLocks/>
          </p:cNvSpPr>
          <p:nvPr/>
        </p:nvSpPr>
        <p:spPr>
          <a:xfrm>
            <a:off x="831737" y="234498"/>
            <a:ext cx="10274731" cy="918732"/>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rPr>
              <a:t>Logistics</a:t>
            </a:r>
            <a:endParaRPr lang="en-US" sz="4400" dirty="0">
              <a:solidFill>
                <a:schemeClr val="bg1"/>
              </a:solidFill>
              <a:latin typeface="Arial Narrow" panose="020B0604020202020204" pitchFamily="34" charset="0"/>
              <a:cs typeface="Arial Narrow" panose="020B0604020202020204" pitchFamily="34" charset="0"/>
            </a:endParaRPr>
          </a:p>
        </p:txBody>
      </p:sp>
      <p:sp>
        <p:nvSpPr>
          <p:cNvPr id="12" name="Round Diagonal Corner Rectangle 11">
            <a:extLst>
              <a:ext uri="{FF2B5EF4-FFF2-40B4-BE49-F238E27FC236}">
                <a16:creationId xmlns:a16="http://schemas.microsoft.com/office/drawing/2014/main" id="{334C47BF-B593-3149-8671-741AE5750302}"/>
              </a:ext>
            </a:extLst>
          </p:cNvPr>
          <p:cNvSpPr/>
          <p:nvPr/>
        </p:nvSpPr>
        <p:spPr>
          <a:xfrm>
            <a:off x="12560644" y="4279986"/>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9222E38-6B98-8C41-BCF2-D67A8DDE0EE3}"/>
              </a:ext>
            </a:extLst>
          </p:cNvPr>
          <p:cNvPicPr>
            <a:picLocks noChangeAspect="1"/>
          </p:cNvPicPr>
          <p:nvPr/>
        </p:nvPicPr>
        <p:blipFill rotWithShape="1">
          <a:blip r:embed="rId3"/>
          <a:srcRect l="-5851" b="20427"/>
          <a:stretch/>
        </p:blipFill>
        <p:spPr>
          <a:xfrm>
            <a:off x="12737869" y="309116"/>
            <a:ext cx="2837934" cy="1290655"/>
          </a:xfrm>
          <a:prstGeom prst="rect">
            <a:avLst/>
          </a:prstGeom>
        </p:spPr>
      </p:pic>
    </p:spTree>
    <p:extLst>
      <p:ext uri="{BB962C8B-B14F-4D97-AF65-F5344CB8AC3E}">
        <p14:creationId xmlns:p14="http://schemas.microsoft.com/office/powerpoint/2010/main" val="33311665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1D873B9-2933-1343-A400-427371AA1C32}"/>
              </a:ext>
            </a:extLst>
          </p:cNvPr>
          <p:cNvSpPr/>
          <p:nvPr/>
        </p:nvSpPr>
        <p:spPr>
          <a:xfrm>
            <a:off x="0" y="-1739"/>
            <a:ext cx="12192000" cy="1380818"/>
          </a:xfrm>
          <a:prstGeom prst="rect">
            <a:avLst/>
          </a:prstGeom>
          <a:solidFill>
            <a:srgbClr val="D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ocument 5">
            <a:extLst>
              <a:ext uri="{FF2B5EF4-FFF2-40B4-BE49-F238E27FC236}">
                <a16:creationId xmlns:a16="http://schemas.microsoft.com/office/drawing/2014/main" id="{04240B21-FA0C-FE4B-BC9E-D02297FEC840}"/>
              </a:ext>
            </a:extLst>
          </p:cNvPr>
          <p:cNvSpPr/>
          <p:nvPr/>
        </p:nvSpPr>
        <p:spPr>
          <a:xfrm flipH="1">
            <a:off x="12684552" y="1"/>
            <a:ext cx="2071703" cy="1692876"/>
          </a:xfrm>
          <a:prstGeom prst="flowChartDocument">
            <a:avLst/>
          </a:prstGeom>
          <a:solidFill>
            <a:schemeClr val="bg1"/>
          </a:solidFill>
          <a:ln>
            <a:noFill/>
          </a:ln>
          <a:effectLst>
            <a:outerShdw blurRad="165100" dist="50800" dir="1620000" algn="ctr" rotWithShape="0">
              <a:srgbClr val="000000">
                <a:alpha val="5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10" name="Picture 9">
            <a:extLst>
              <a:ext uri="{FF2B5EF4-FFF2-40B4-BE49-F238E27FC236}">
                <a16:creationId xmlns:a16="http://schemas.microsoft.com/office/drawing/2014/main" id="{A6C7BE84-B26E-7F42-90D9-C12EE40CD940}"/>
              </a:ext>
            </a:extLst>
          </p:cNvPr>
          <p:cNvPicPr>
            <a:picLocks noChangeAspect="1"/>
          </p:cNvPicPr>
          <p:nvPr/>
        </p:nvPicPr>
        <p:blipFill>
          <a:blip r:embed="rId2"/>
          <a:stretch>
            <a:fillRect/>
          </a:stretch>
        </p:blipFill>
        <p:spPr>
          <a:xfrm>
            <a:off x="-51374" y="1301637"/>
            <a:ext cx="12212823" cy="154884"/>
          </a:xfrm>
          <a:prstGeom prst="rect">
            <a:avLst/>
          </a:prstGeom>
        </p:spPr>
      </p:pic>
      <p:sp>
        <p:nvSpPr>
          <p:cNvPr id="11" name="Subtitle 7">
            <a:extLst>
              <a:ext uri="{FF2B5EF4-FFF2-40B4-BE49-F238E27FC236}">
                <a16:creationId xmlns:a16="http://schemas.microsoft.com/office/drawing/2014/main" id="{863332E8-3CA0-7C4F-8249-080EC9706AB0}"/>
              </a:ext>
            </a:extLst>
          </p:cNvPr>
          <p:cNvSpPr txBox="1">
            <a:spLocks/>
          </p:cNvSpPr>
          <p:nvPr/>
        </p:nvSpPr>
        <p:spPr>
          <a:xfrm>
            <a:off x="693134" y="136401"/>
            <a:ext cx="9506934" cy="959283"/>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dirty="0">
                <a:solidFill>
                  <a:schemeClr val="bg1"/>
                </a:solidFill>
                <a:latin typeface="Arial Narrow" panose="020B0604020202020204" pitchFamily="34" charset="0"/>
                <a:cs typeface="Arial Narrow" panose="020B0604020202020204" pitchFamily="34" charset="0"/>
              </a:rPr>
              <a:t>Important Contact Information</a:t>
            </a:r>
          </a:p>
        </p:txBody>
      </p:sp>
      <p:sp>
        <p:nvSpPr>
          <p:cNvPr id="13" name="Round Diagonal Corner Rectangle 12">
            <a:extLst>
              <a:ext uri="{FF2B5EF4-FFF2-40B4-BE49-F238E27FC236}">
                <a16:creationId xmlns:a16="http://schemas.microsoft.com/office/drawing/2014/main" id="{F0A5AFDB-F247-064A-8783-E02E906C0F4C}"/>
              </a:ext>
            </a:extLst>
          </p:cNvPr>
          <p:cNvSpPr/>
          <p:nvPr/>
        </p:nvSpPr>
        <p:spPr>
          <a:xfrm>
            <a:off x="12581467" y="4279987"/>
            <a:ext cx="2174788" cy="1272746"/>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BD798E1-0FDA-6348-815C-78FBB4633A4D}"/>
              </a:ext>
            </a:extLst>
          </p:cNvPr>
          <p:cNvPicPr>
            <a:picLocks noChangeAspect="1"/>
          </p:cNvPicPr>
          <p:nvPr/>
        </p:nvPicPr>
        <p:blipFill rotWithShape="1">
          <a:blip r:embed="rId3"/>
          <a:srcRect l="-5851" b="20427"/>
          <a:stretch/>
        </p:blipFill>
        <p:spPr>
          <a:xfrm>
            <a:off x="12758692" y="309117"/>
            <a:ext cx="2837934" cy="1290655"/>
          </a:xfrm>
          <a:prstGeom prst="rect">
            <a:avLst/>
          </a:prstGeom>
        </p:spPr>
      </p:pic>
      <p:sp>
        <p:nvSpPr>
          <p:cNvPr id="9" name="Content Placeholder 1">
            <a:extLst>
              <a:ext uri="{FF2B5EF4-FFF2-40B4-BE49-F238E27FC236}">
                <a16:creationId xmlns:a16="http://schemas.microsoft.com/office/drawing/2014/main" id="{E77AC051-6DCA-4A67-8B04-C8D26F8D3372}"/>
              </a:ext>
            </a:extLst>
          </p:cNvPr>
          <p:cNvSpPr txBox="1">
            <a:spLocks/>
          </p:cNvSpPr>
          <p:nvPr/>
        </p:nvSpPr>
        <p:spPr>
          <a:xfrm>
            <a:off x="460420" y="2038082"/>
            <a:ext cx="3200400" cy="37124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None/>
              <a:defRPr sz="2400" kern="1200">
                <a:solidFill>
                  <a:schemeClr val="accent1">
                    <a:lumMod val="75000"/>
                  </a:schemeClr>
                </a:solidFill>
                <a:latin typeface="Century Gothic"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err="1"/>
              <a:t>BenefitsVIP</a:t>
            </a:r>
            <a:endParaRPr lang="en-US" dirty="0"/>
          </a:p>
          <a:p>
            <a:r>
              <a:rPr lang="en-US" sz="1600" dirty="0"/>
              <a:t>866-284-2053</a:t>
            </a:r>
          </a:p>
          <a:p>
            <a:r>
              <a:rPr lang="en-US" sz="1600" dirty="0"/>
              <a:t>Email: myteam@benefitsvip.com</a:t>
            </a:r>
          </a:p>
        </p:txBody>
      </p:sp>
      <p:sp>
        <p:nvSpPr>
          <p:cNvPr id="12" name="Content Placeholder 2">
            <a:extLst>
              <a:ext uri="{FF2B5EF4-FFF2-40B4-BE49-F238E27FC236}">
                <a16:creationId xmlns:a16="http://schemas.microsoft.com/office/drawing/2014/main" id="{9A66FCFA-6478-4D0A-8E1B-A9612625811B}"/>
              </a:ext>
            </a:extLst>
          </p:cNvPr>
          <p:cNvSpPr txBox="1">
            <a:spLocks/>
          </p:cNvSpPr>
          <p:nvPr/>
        </p:nvSpPr>
        <p:spPr>
          <a:xfrm>
            <a:off x="5575478" y="1859721"/>
            <a:ext cx="5715000" cy="3712464"/>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400" kern="1200">
                <a:solidFill>
                  <a:schemeClr val="accent1">
                    <a:lumMod val="75000"/>
                  </a:schemeClr>
                </a:solidFill>
                <a:latin typeface="Century Gothic"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dirty="0"/>
              <a:t>Seneca Group</a:t>
            </a:r>
          </a:p>
          <a:p>
            <a:pPr marL="0" indent="0">
              <a:buNone/>
            </a:pPr>
            <a:r>
              <a:rPr lang="en-US" sz="1800" dirty="0">
                <a:solidFill>
                  <a:prstClr val="black"/>
                </a:solidFill>
              </a:rPr>
              <a:t>Toll Free: 866-487-4157</a:t>
            </a:r>
          </a:p>
          <a:p>
            <a:pPr marL="0" indent="0">
              <a:buNone/>
            </a:pPr>
            <a:r>
              <a:rPr lang="en-US" sz="1800" dirty="0">
                <a:solidFill>
                  <a:prstClr val="black"/>
                </a:solidFill>
              </a:rPr>
              <a:t>Claim Fax: 866-207-5262</a:t>
            </a:r>
          </a:p>
          <a:p>
            <a:pPr marL="0" indent="0">
              <a:buNone/>
            </a:pPr>
            <a:r>
              <a:rPr lang="en-US" sz="1800" dirty="0">
                <a:solidFill>
                  <a:prstClr val="black"/>
                </a:solidFill>
              </a:rPr>
              <a:t>Claim Email: Service@thesenecagroup.com </a:t>
            </a:r>
            <a:endParaRPr lang="en-US" sz="1800" dirty="0"/>
          </a:p>
          <a:p>
            <a:pPr marL="0" indent="0">
              <a:buNone/>
            </a:pPr>
            <a:r>
              <a:rPr lang="en-US" sz="2000" dirty="0"/>
              <a:t>Tara King</a:t>
            </a:r>
          </a:p>
          <a:p>
            <a:pPr marL="0" indent="0">
              <a:buNone/>
            </a:pPr>
            <a:r>
              <a:rPr lang="en-US" sz="2000" dirty="0"/>
              <a:t>	</a:t>
            </a:r>
            <a:r>
              <a:rPr lang="en-US" sz="1800" dirty="0">
                <a:latin typeface="Calibri"/>
                <a:ea typeface="Calibri"/>
              </a:rPr>
              <a:t>(866) 487-4157 x 104</a:t>
            </a:r>
          </a:p>
          <a:p>
            <a:pPr marL="0" indent="0">
              <a:buNone/>
            </a:pPr>
            <a:r>
              <a:rPr lang="en-US" sz="1800" dirty="0">
                <a:latin typeface="Calibri"/>
              </a:rPr>
              <a:t>	fax: </a:t>
            </a:r>
            <a:r>
              <a:rPr lang="en-US" sz="1800" dirty="0">
                <a:latin typeface="Calibri"/>
                <a:ea typeface="Calibri"/>
              </a:rPr>
              <a:t>(516) 977-3333</a:t>
            </a:r>
          </a:p>
          <a:p>
            <a:pPr marL="0" indent="0">
              <a:buNone/>
            </a:pPr>
            <a:r>
              <a:rPr lang="en-US" sz="1800" dirty="0">
                <a:latin typeface="Calibri"/>
              </a:rPr>
              <a:t>	email: </a:t>
            </a:r>
            <a:r>
              <a:rPr lang="en-US" sz="1800" dirty="0">
                <a:latin typeface="Calibri"/>
                <a:hlinkClick r:id="rId4"/>
              </a:rPr>
              <a:t>tara@thesenecagroup.com</a:t>
            </a:r>
            <a:endParaRPr lang="en-US" sz="1800" dirty="0">
              <a:latin typeface="Calibri"/>
            </a:endParaRPr>
          </a:p>
          <a:p>
            <a:endParaRPr lang="en-US" sz="1800" dirty="0"/>
          </a:p>
        </p:txBody>
      </p:sp>
      <p:sp>
        <p:nvSpPr>
          <p:cNvPr id="16" name="TextBox 15">
            <a:extLst>
              <a:ext uri="{FF2B5EF4-FFF2-40B4-BE49-F238E27FC236}">
                <a16:creationId xmlns:a16="http://schemas.microsoft.com/office/drawing/2014/main" id="{FF75A316-C976-4542-89AA-5C3EDE31BA6E}"/>
              </a:ext>
            </a:extLst>
          </p:cNvPr>
          <p:cNvSpPr txBox="1"/>
          <p:nvPr/>
        </p:nvSpPr>
        <p:spPr>
          <a:xfrm>
            <a:off x="460420" y="4445169"/>
            <a:ext cx="6477000" cy="3139321"/>
          </a:xfrm>
          <a:prstGeom prst="rect">
            <a:avLst/>
          </a:prstGeom>
          <a:noFill/>
        </p:spPr>
        <p:txBody>
          <a:bodyPr wrap="square" rtlCol="0">
            <a:spAutoFit/>
          </a:bodyPr>
          <a:lstStyle/>
          <a:p>
            <a:r>
              <a:rPr lang="en-US" dirty="0"/>
              <a:t>Maria Santiago- Director of HR</a:t>
            </a:r>
          </a:p>
          <a:p>
            <a:r>
              <a:rPr lang="en-US" dirty="0">
                <a:hlinkClick r:id="rId5"/>
              </a:rPr>
              <a:t>maria.santiago@henryjaustin.org</a:t>
            </a:r>
            <a:r>
              <a:rPr lang="en-US" dirty="0"/>
              <a:t> | 609-278-5913</a:t>
            </a:r>
          </a:p>
          <a:p>
            <a:pPr lvl="0"/>
            <a:r>
              <a:rPr lang="en-US" dirty="0">
                <a:solidFill>
                  <a:prstClr val="black"/>
                </a:solidFill>
              </a:rPr>
              <a:t>Asia Miles-Shakur – HR/Payroll Administrator </a:t>
            </a:r>
          </a:p>
          <a:p>
            <a:pPr lvl="0"/>
            <a:r>
              <a:rPr lang="en-US" dirty="0">
                <a:solidFill>
                  <a:prstClr val="black"/>
                </a:solidFill>
                <a:hlinkClick r:id="rId6"/>
              </a:rPr>
              <a:t>Asia.miles-shakur@henryjaustin.org</a:t>
            </a:r>
            <a:r>
              <a:rPr lang="en-US" dirty="0">
                <a:solidFill>
                  <a:prstClr val="black"/>
                </a:solidFill>
              </a:rPr>
              <a:t> | 609-278-5916</a:t>
            </a:r>
          </a:p>
          <a:p>
            <a:r>
              <a:rPr lang="en-US" dirty="0"/>
              <a:t>Nancy Elneus – HR Specialist </a:t>
            </a:r>
          </a:p>
          <a:p>
            <a:pPr lvl="0"/>
            <a:r>
              <a:rPr lang="en-US" dirty="0">
                <a:hlinkClick r:id="rId7"/>
              </a:rPr>
              <a:t>nancy.elneus@henryjaustin.org</a:t>
            </a:r>
            <a:r>
              <a:rPr lang="en-US" dirty="0"/>
              <a:t>| 609-278-6355</a:t>
            </a:r>
          </a:p>
          <a:p>
            <a:pPr lvl="0"/>
            <a:r>
              <a:rPr lang="en-US" dirty="0">
                <a:solidFill>
                  <a:prstClr val="black"/>
                </a:solidFill>
              </a:rPr>
              <a:t>Alaina Stampe – HR Coordinator</a:t>
            </a:r>
          </a:p>
          <a:p>
            <a:pPr lvl="0"/>
            <a:r>
              <a:rPr lang="en-US" dirty="0">
                <a:solidFill>
                  <a:prstClr val="black"/>
                </a:solidFill>
                <a:hlinkClick r:id="rId8"/>
              </a:rPr>
              <a:t>Alaina.stampe@henryjaustin.org</a:t>
            </a:r>
            <a:r>
              <a:rPr lang="en-US" dirty="0">
                <a:solidFill>
                  <a:prstClr val="black"/>
                </a:solidFill>
              </a:rPr>
              <a:t> 609-278-6609</a:t>
            </a:r>
          </a:p>
          <a:p>
            <a:pPr lvl="0"/>
            <a:endParaRPr lang="en-US" dirty="0">
              <a:solidFill>
                <a:prstClr val="black"/>
              </a:solidFill>
            </a:endParaRPr>
          </a:p>
          <a:p>
            <a:pPr lvl="0"/>
            <a:endParaRPr lang="en-US" dirty="0">
              <a:solidFill>
                <a:prstClr val="black"/>
              </a:solidFill>
            </a:endParaRPr>
          </a:p>
          <a:p>
            <a:endParaRPr lang="en-US" dirty="0"/>
          </a:p>
        </p:txBody>
      </p:sp>
    </p:spTree>
    <p:extLst>
      <p:ext uri="{BB962C8B-B14F-4D97-AF65-F5344CB8AC3E}">
        <p14:creationId xmlns:p14="http://schemas.microsoft.com/office/powerpoint/2010/main" val="37984409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3432</TotalTime>
  <Words>1283</Words>
  <Application>Microsoft Office PowerPoint</Application>
  <PresentationFormat>Widescreen</PresentationFormat>
  <Paragraphs>97</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Arial Narrow</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Title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relationships more human</dc:title>
  <dc:creator>Microsoft Office User</dc:creator>
  <cp:lastModifiedBy>Maria Santiago</cp:lastModifiedBy>
  <cp:revision>55</cp:revision>
  <dcterms:created xsi:type="dcterms:W3CDTF">2020-06-16T15:03:19Z</dcterms:created>
  <dcterms:modified xsi:type="dcterms:W3CDTF">2023-12-04T22:02:03Z</dcterms:modified>
</cp:coreProperties>
</file>