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81" r:id="rId2"/>
    <p:sldId id="266" r:id="rId3"/>
    <p:sldId id="273" r:id="rId4"/>
    <p:sldId id="314" r:id="rId5"/>
    <p:sldId id="315" r:id="rId6"/>
    <p:sldId id="316" r:id="rId7"/>
    <p:sldId id="317" r:id="rId8"/>
    <p:sldId id="318" r:id="rId9"/>
    <p:sldId id="305" r:id="rId10"/>
    <p:sldId id="319" r:id="rId11"/>
    <p:sldId id="295" r:id="rId12"/>
    <p:sldId id="306" r:id="rId13"/>
    <p:sldId id="322" r:id="rId14"/>
    <p:sldId id="321" r:id="rId15"/>
    <p:sldId id="308" r:id="rId16"/>
    <p:sldId id="309" r:id="rId17"/>
    <p:sldId id="320" r:id="rId18"/>
    <p:sldId id="296" r:id="rId19"/>
    <p:sldId id="294" r:id="rId20"/>
    <p:sldId id="297" r:id="rId21"/>
    <p:sldId id="300" r:id="rId22"/>
    <p:sldId id="323" r:id="rId23"/>
    <p:sldId id="327" r:id="rId24"/>
    <p:sldId id="326" r:id="rId25"/>
    <p:sldId id="325" r:id="rId26"/>
    <p:sldId id="330" r:id="rId27"/>
    <p:sldId id="324" r:id="rId28"/>
    <p:sldId id="332" r:id="rId29"/>
    <p:sldId id="284" r:id="rId30"/>
    <p:sldId id="328" r:id="rId31"/>
    <p:sldId id="329" r:id="rId32"/>
    <p:sldId id="286" r:id="rId33"/>
    <p:sldId id="331" r:id="rId34"/>
    <p:sldId id="287" r:id="rId35"/>
    <p:sldId id="333" r:id="rId36"/>
    <p:sldId id="283" r:id="rId37"/>
    <p:sldId id="307" r:id="rId38"/>
    <p:sldId id="256" r:id="rId39"/>
    <p:sldId id="290" r:id="rId40"/>
    <p:sldId id="301"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29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428" autoAdjust="0"/>
    <p:restoredTop sz="94660"/>
  </p:normalViewPr>
  <p:slideViewPr>
    <p:cSldViewPr snapToGrid="0">
      <p:cViewPr varScale="1">
        <p:scale>
          <a:sx n="112" d="100"/>
          <a:sy n="112" d="100"/>
        </p:scale>
        <p:origin x="78" y="96"/>
      </p:cViewPr>
      <p:guideLst/>
    </p:cSldViewPr>
  </p:slideViewPr>
  <p:notesTextViewPr>
    <p:cViewPr>
      <p:scale>
        <a:sx n="3" d="2"/>
        <a:sy n="3" d="2"/>
      </p:scale>
      <p:origin x="0" y="0"/>
    </p:cViewPr>
  </p:notesTextViewPr>
  <p:sorterViewPr>
    <p:cViewPr varScale="1">
      <p:scale>
        <a:sx n="100" d="100"/>
        <a:sy n="100" d="100"/>
      </p:scale>
      <p:origin x="0" y="-490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3CD868-36F9-4522-B5FB-4518CE314A06}" type="datetimeFigureOut">
              <a:rPr lang="en-US" smtClean="0"/>
              <a:t>10/18/2022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FEF40B-7927-4667-BA44-3FECC39A250C}" type="slidenum">
              <a:rPr lang="en-US" smtClean="0"/>
              <a:t>‹#›</a:t>
            </a:fld>
            <a:endParaRPr lang="en-US"/>
          </a:p>
        </p:txBody>
      </p:sp>
    </p:spTree>
    <p:extLst>
      <p:ext uri="{BB962C8B-B14F-4D97-AF65-F5344CB8AC3E}">
        <p14:creationId xmlns:p14="http://schemas.microsoft.com/office/powerpoint/2010/main" val="7916440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BBF550-D86E-481B-A9CC-E0E49E52D50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29443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5F268-4E9C-4C54-B867-629E955E22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214F594-A29A-40E2-9100-61797AEF9E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57D95B-A58F-4984-897B-9099368C4C1F}"/>
              </a:ext>
            </a:extLst>
          </p:cNvPr>
          <p:cNvSpPr>
            <a:spLocks noGrp="1"/>
          </p:cNvSpPr>
          <p:nvPr>
            <p:ph type="dt" sz="half" idx="10"/>
          </p:nvPr>
        </p:nvSpPr>
        <p:spPr/>
        <p:txBody>
          <a:bodyPr/>
          <a:lstStyle/>
          <a:p>
            <a:fld id="{A816E61E-8CC7-44AD-A65F-45688B1DC8B0}" type="datetimeFigureOut">
              <a:rPr lang="en-US" smtClean="0"/>
              <a:t>10/18/2022</a:t>
            </a:fld>
            <a:endParaRPr lang="en-US"/>
          </a:p>
        </p:txBody>
      </p:sp>
      <p:sp>
        <p:nvSpPr>
          <p:cNvPr id="5" name="Footer Placeholder 4">
            <a:extLst>
              <a:ext uri="{FF2B5EF4-FFF2-40B4-BE49-F238E27FC236}">
                <a16:creationId xmlns:a16="http://schemas.microsoft.com/office/drawing/2014/main" id="{58BF5928-D0FC-4311-8F6C-10C8B704C5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A0214A-DBF4-46D7-AD65-485015CA618C}"/>
              </a:ext>
            </a:extLst>
          </p:cNvPr>
          <p:cNvSpPr>
            <a:spLocks noGrp="1"/>
          </p:cNvSpPr>
          <p:nvPr>
            <p:ph type="sldNum" sz="quarter" idx="12"/>
          </p:nvPr>
        </p:nvSpPr>
        <p:spPr/>
        <p:txBody>
          <a:bodyPr/>
          <a:lstStyle/>
          <a:p>
            <a:fld id="{E528C2BA-A654-4C44-859C-740931DFFC0F}" type="slidenum">
              <a:rPr lang="en-US" smtClean="0"/>
              <a:t>‹#›</a:t>
            </a:fld>
            <a:endParaRPr lang="en-US"/>
          </a:p>
        </p:txBody>
      </p:sp>
    </p:spTree>
    <p:extLst>
      <p:ext uri="{BB962C8B-B14F-4D97-AF65-F5344CB8AC3E}">
        <p14:creationId xmlns:p14="http://schemas.microsoft.com/office/powerpoint/2010/main" val="1562687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6BC1C-5A75-4EF2-A5AD-7F1B3FF4F1E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975661B-E860-49CC-9492-3F0831CA5E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F2428E-B2B8-465B-BC38-4FBF8A7E01DB}"/>
              </a:ext>
            </a:extLst>
          </p:cNvPr>
          <p:cNvSpPr>
            <a:spLocks noGrp="1"/>
          </p:cNvSpPr>
          <p:nvPr>
            <p:ph type="dt" sz="half" idx="10"/>
          </p:nvPr>
        </p:nvSpPr>
        <p:spPr/>
        <p:txBody>
          <a:bodyPr/>
          <a:lstStyle/>
          <a:p>
            <a:fld id="{A816E61E-8CC7-44AD-A65F-45688B1DC8B0}" type="datetimeFigureOut">
              <a:rPr lang="en-US" smtClean="0"/>
              <a:t>10/18/2022</a:t>
            </a:fld>
            <a:endParaRPr lang="en-US"/>
          </a:p>
        </p:txBody>
      </p:sp>
      <p:sp>
        <p:nvSpPr>
          <p:cNvPr id="5" name="Footer Placeholder 4">
            <a:extLst>
              <a:ext uri="{FF2B5EF4-FFF2-40B4-BE49-F238E27FC236}">
                <a16:creationId xmlns:a16="http://schemas.microsoft.com/office/drawing/2014/main" id="{8FFC1558-F3B0-4AF1-BA76-67D7F900080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B0E64-1607-4FC8-BC1F-7A86388D16D3}"/>
              </a:ext>
            </a:extLst>
          </p:cNvPr>
          <p:cNvSpPr>
            <a:spLocks noGrp="1"/>
          </p:cNvSpPr>
          <p:nvPr>
            <p:ph type="sldNum" sz="quarter" idx="12"/>
          </p:nvPr>
        </p:nvSpPr>
        <p:spPr/>
        <p:txBody>
          <a:bodyPr/>
          <a:lstStyle/>
          <a:p>
            <a:fld id="{E528C2BA-A654-4C44-859C-740931DFFC0F}" type="slidenum">
              <a:rPr lang="en-US" smtClean="0"/>
              <a:t>‹#›</a:t>
            </a:fld>
            <a:endParaRPr lang="en-US"/>
          </a:p>
        </p:txBody>
      </p:sp>
    </p:spTree>
    <p:extLst>
      <p:ext uri="{BB962C8B-B14F-4D97-AF65-F5344CB8AC3E}">
        <p14:creationId xmlns:p14="http://schemas.microsoft.com/office/powerpoint/2010/main" val="3464156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30DAF-FCBA-4288-ACFD-BC570A0B7B0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DAF44B2-E569-4451-872D-1EDCD678248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C3D176-7FF2-4C01-A797-87DD4C3BF80A}"/>
              </a:ext>
            </a:extLst>
          </p:cNvPr>
          <p:cNvSpPr>
            <a:spLocks noGrp="1"/>
          </p:cNvSpPr>
          <p:nvPr>
            <p:ph type="dt" sz="half" idx="10"/>
          </p:nvPr>
        </p:nvSpPr>
        <p:spPr/>
        <p:txBody>
          <a:bodyPr/>
          <a:lstStyle/>
          <a:p>
            <a:fld id="{A816E61E-8CC7-44AD-A65F-45688B1DC8B0}" type="datetimeFigureOut">
              <a:rPr lang="en-US" smtClean="0"/>
              <a:t>10/18/2022</a:t>
            </a:fld>
            <a:endParaRPr lang="en-US"/>
          </a:p>
        </p:txBody>
      </p:sp>
      <p:sp>
        <p:nvSpPr>
          <p:cNvPr id="5" name="Footer Placeholder 4">
            <a:extLst>
              <a:ext uri="{FF2B5EF4-FFF2-40B4-BE49-F238E27FC236}">
                <a16:creationId xmlns:a16="http://schemas.microsoft.com/office/drawing/2014/main" id="{5289E08D-1B42-45AF-B82D-8583D6FCC8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815303C-F47C-49A3-BA4F-2AB3AC7D53EA}"/>
              </a:ext>
            </a:extLst>
          </p:cNvPr>
          <p:cNvSpPr>
            <a:spLocks noGrp="1"/>
          </p:cNvSpPr>
          <p:nvPr>
            <p:ph type="sldNum" sz="quarter" idx="12"/>
          </p:nvPr>
        </p:nvSpPr>
        <p:spPr/>
        <p:txBody>
          <a:bodyPr/>
          <a:lstStyle/>
          <a:p>
            <a:fld id="{E528C2BA-A654-4C44-859C-740931DFFC0F}" type="slidenum">
              <a:rPr lang="en-US" smtClean="0"/>
              <a:t>‹#›</a:t>
            </a:fld>
            <a:endParaRPr lang="en-US"/>
          </a:p>
        </p:txBody>
      </p:sp>
    </p:spTree>
    <p:extLst>
      <p:ext uri="{BB962C8B-B14F-4D97-AF65-F5344CB8AC3E}">
        <p14:creationId xmlns:p14="http://schemas.microsoft.com/office/powerpoint/2010/main" val="2985932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E06EE-1B78-4FAC-BD9A-906F3A3FC6A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D1DE8D3-F2F4-4DD4-951A-23BBB59D7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15D6FCF-6F1A-4562-A515-5C6D6F495CA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10A79DB-F889-4D00-9AD9-3A1041E199AA}"/>
              </a:ext>
            </a:extLst>
          </p:cNvPr>
          <p:cNvSpPr>
            <a:spLocks noGrp="1"/>
          </p:cNvSpPr>
          <p:nvPr>
            <p:ph type="dt" sz="half" idx="10"/>
          </p:nvPr>
        </p:nvSpPr>
        <p:spPr/>
        <p:txBody>
          <a:bodyPr/>
          <a:lstStyle/>
          <a:p>
            <a:fld id="{A816E61E-8CC7-44AD-A65F-45688B1DC8B0}" type="datetimeFigureOut">
              <a:rPr lang="en-US" smtClean="0"/>
              <a:t>10/18/2022</a:t>
            </a:fld>
            <a:endParaRPr lang="en-US"/>
          </a:p>
        </p:txBody>
      </p:sp>
      <p:sp>
        <p:nvSpPr>
          <p:cNvPr id="6" name="Footer Placeholder 5">
            <a:extLst>
              <a:ext uri="{FF2B5EF4-FFF2-40B4-BE49-F238E27FC236}">
                <a16:creationId xmlns:a16="http://schemas.microsoft.com/office/drawing/2014/main" id="{8636937C-62C5-4B06-A508-A3424F9407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CE22C11-EC9A-4CAD-9869-778EBF4377F5}"/>
              </a:ext>
            </a:extLst>
          </p:cNvPr>
          <p:cNvSpPr>
            <a:spLocks noGrp="1"/>
          </p:cNvSpPr>
          <p:nvPr>
            <p:ph type="sldNum" sz="quarter" idx="12"/>
          </p:nvPr>
        </p:nvSpPr>
        <p:spPr/>
        <p:txBody>
          <a:bodyPr/>
          <a:lstStyle/>
          <a:p>
            <a:fld id="{E528C2BA-A654-4C44-859C-740931DFFC0F}" type="slidenum">
              <a:rPr lang="en-US" smtClean="0"/>
              <a:t>‹#›</a:t>
            </a:fld>
            <a:endParaRPr lang="en-US"/>
          </a:p>
        </p:txBody>
      </p:sp>
    </p:spTree>
    <p:extLst>
      <p:ext uri="{BB962C8B-B14F-4D97-AF65-F5344CB8AC3E}">
        <p14:creationId xmlns:p14="http://schemas.microsoft.com/office/powerpoint/2010/main" val="41379958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61702-EDA9-4A54-9C0E-D19A2E705D8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B13750D-3FA9-4B57-800B-68CF715227D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4E38996-08EF-42BF-8A8B-6553356F0E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E504989-A66B-4918-ADEF-7C396207DF3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A5113C2-7E50-4861-8CD1-5C552C8764B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A038E41-52E9-4696-867D-347391DBCFF0}"/>
              </a:ext>
            </a:extLst>
          </p:cNvPr>
          <p:cNvSpPr>
            <a:spLocks noGrp="1"/>
          </p:cNvSpPr>
          <p:nvPr>
            <p:ph type="dt" sz="half" idx="10"/>
          </p:nvPr>
        </p:nvSpPr>
        <p:spPr/>
        <p:txBody>
          <a:bodyPr/>
          <a:lstStyle/>
          <a:p>
            <a:fld id="{A816E61E-8CC7-44AD-A65F-45688B1DC8B0}" type="datetimeFigureOut">
              <a:rPr lang="en-US" smtClean="0"/>
              <a:t>10/18/2022</a:t>
            </a:fld>
            <a:endParaRPr lang="en-US"/>
          </a:p>
        </p:txBody>
      </p:sp>
      <p:sp>
        <p:nvSpPr>
          <p:cNvPr id="8" name="Footer Placeholder 7">
            <a:extLst>
              <a:ext uri="{FF2B5EF4-FFF2-40B4-BE49-F238E27FC236}">
                <a16:creationId xmlns:a16="http://schemas.microsoft.com/office/drawing/2014/main" id="{DC095E84-2835-4E7C-8032-ECFD8B5D958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44CFD7D-C312-4797-BBF1-B6C290797B3E}"/>
              </a:ext>
            </a:extLst>
          </p:cNvPr>
          <p:cNvSpPr>
            <a:spLocks noGrp="1"/>
          </p:cNvSpPr>
          <p:nvPr>
            <p:ph type="sldNum" sz="quarter" idx="12"/>
          </p:nvPr>
        </p:nvSpPr>
        <p:spPr/>
        <p:txBody>
          <a:bodyPr/>
          <a:lstStyle/>
          <a:p>
            <a:fld id="{E528C2BA-A654-4C44-859C-740931DFFC0F}" type="slidenum">
              <a:rPr lang="en-US" smtClean="0"/>
              <a:t>‹#›</a:t>
            </a:fld>
            <a:endParaRPr lang="en-US"/>
          </a:p>
        </p:txBody>
      </p:sp>
    </p:spTree>
    <p:extLst>
      <p:ext uri="{BB962C8B-B14F-4D97-AF65-F5344CB8AC3E}">
        <p14:creationId xmlns:p14="http://schemas.microsoft.com/office/powerpoint/2010/main" val="21283126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08D8C-0D8E-4384-828C-0E924EA921B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7C43A87-1B28-4EB8-86D2-D2531C3B219B}"/>
              </a:ext>
            </a:extLst>
          </p:cNvPr>
          <p:cNvSpPr>
            <a:spLocks noGrp="1"/>
          </p:cNvSpPr>
          <p:nvPr>
            <p:ph type="dt" sz="half" idx="10"/>
          </p:nvPr>
        </p:nvSpPr>
        <p:spPr/>
        <p:txBody>
          <a:bodyPr/>
          <a:lstStyle/>
          <a:p>
            <a:fld id="{A816E61E-8CC7-44AD-A65F-45688B1DC8B0}" type="datetimeFigureOut">
              <a:rPr lang="en-US" smtClean="0"/>
              <a:t>10/18/2022</a:t>
            </a:fld>
            <a:endParaRPr lang="en-US"/>
          </a:p>
        </p:txBody>
      </p:sp>
      <p:sp>
        <p:nvSpPr>
          <p:cNvPr id="4" name="Footer Placeholder 3">
            <a:extLst>
              <a:ext uri="{FF2B5EF4-FFF2-40B4-BE49-F238E27FC236}">
                <a16:creationId xmlns:a16="http://schemas.microsoft.com/office/drawing/2014/main" id="{C868DE01-77A8-494D-BD35-03AA0209CDD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0884404-459A-48B2-8525-C646180AD2B1}"/>
              </a:ext>
            </a:extLst>
          </p:cNvPr>
          <p:cNvSpPr>
            <a:spLocks noGrp="1"/>
          </p:cNvSpPr>
          <p:nvPr>
            <p:ph type="sldNum" sz="quarter" idx="12"/>
          </p:nvPr>
        </p:nvSpPr>
        <p:spPr/>
        <p:txBody>
          <a:bodyPr/>
          <a:lstStyle/>
          <a:p>
            <a:fld id="{E528C2BA-A654-4C44-859C-740931DFFC0F}" type="slidenum">
              <a:rPr lang="en-US" smtClean="0"/>
              <a:t>‹#›</a:t>
            </a:fld>
            <a:endParaRPr lang="en-US"/>
          </a:p>
        </p:txBody>
      </p:sp>
    </p:spTree>
    <p:extLst>
      <p:ext uri="{BB962C8B-B14F-4D97-AF65-F5344CB8AC3E}">
        <p14:creationId xmlns:p14="http://schemas.microsoft.com/office/powerpoint/2010/main" val="23199210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49B14A-838B-4D42-B08D-B5A09FE3DAFF}"/>
              </a:ext>
            </a:extLst>
          </p:cNvPr>
          <p:cNvSpPr>
            <a:spLocks noGrp="1"/>
          </p:cNvSpPr>
          <p:nvPr>
            <p:ph type="dt" sz="half" idx="10"/>
          </p:nvPr>
        </p:nvSpPr>
        <p:spPr/>
        <p:txBody>
          <a:bodyPr/>
          <a:lstStyle/>
          <a:p>
            <a:fld id="{A816E61E-8CC7-44AD-A65F-45688B1DC8B0}" type="datetimeFigureOut">
              <a:rPr lang="en-US" smtClean="0"/>
              <a:t>10/18/2022</a:t>
            </a:fld>
            <a:endParaRPr lang="en-US"/>
          </a:p>
        </p:txBody>
      </p:sp>
      <p:sp>
        <p:nvSpPr>
          <p:cNvPr id="3" name="Footer Placeholder 2">
            <a:extLst>
              <a:ext uri="{FF2B5EF4-FFF2-40B4-BE49-F238E27FC236}">
                <a16:creationId xmlns:a16="http://schemas.microsoft.com/office/drawing/2014/main" id="{4650D8D1-132A-4AAF-88A5-F3B76161099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1524A3B-2329-4336-AB6A-EE9D3BD617B2}"/>
              </a:ext>
            </a:extLst>
          </p:cNvPr>
          <p:cNvSpPr>
            <a:spLocks noGrp="1"/>
          </p:cNvSpPr>
          <p:nvPr>
            <p:ph type="sldNum" sz="quarter" idx="12"/>
          </p:nvPr>
        </p:nvSpPr>
        <p:spPr/>
        <p:txBody>
          <a:bodyPr/>
          <a:lstStyle/>
          <a:p>
            <a:fld id="{E528C2BA-A654-4C44-859C-740931DFFC0F}" type="slidenum">
              <a:rPr lang="en-US" smtClean="0"/>
              <a:t>‹#›</a:t>
            </a:fld>
            <a:endParaRPr lang="en-US"/>
          </a:p>
        </p:txBody>
      </p:sp>
    </p:spTree>
    <p:extLst>
      <p:ext uri="{BB962C8B-B14F-4D97-AF65-F5344CB8AC3E}">
        <p14:creationId xmlns:p14="http://schemas.microsoft.com/office/powerpoint/2010/main" val="25114580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E49D8-F482-4316-869B-2F71ED894A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52C49F8-B349-48AF-8AE4-BC15CE621A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C90B239-CF96-47D5-BEA1-512977EAB9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4547F4C-7AA8-4156-AABF-534A831EBE1C}"/>
              </a:ext>
            </a:extLst>
          </p:cNvPr>
          <p:cNvSpPr>
            <a:spLocks noGrp="1"/>
          </p:cNvSpPr>
          <p:nvPr>
            <p:ph type="dt" sz="half" idx="10"/>
          </p:nvPr>
        </p:nvSpPr>
        <p:spPr/>
        <p:txBody>
          <a:bodyPr/>
          <a:lstStyle/>
          <a:p>
            <a:fld id="{A816E61E-8CC7-44AD-A65F-45688B1DC8B0}" type="datetimeFigureOut">
              <a:rPr lang="en-US" smtClean="0"/>
              <a:t>10/18/2022</a:t>
            </a:fld>
            <a:endParaRPr lang="en-US"/>
          </a:p>
        </p:txBody>
      </p:sp>
      <p:sp>
        <p:nvSpPr>
          <p:cNvPr id="6" name="Footer Placeholder 5">
            <a:extLst>
              <a:ext uri="{FF2B5EF4-FFF2-40B4-BE49-F238E27FC236}">
                <a16:creationId xmlns:a16="http://schemas.microsoft.com/office/drawing/2014/main" id="{9544787D-6825-4936-9748-0AB800639A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AE308D-9772-4C3B-BEE7-A1B9E69B4631}"/>
              </a:ext>
            </a:extLst>
          </p:cNvPr>
          <p:cNvSpPr>
            <a:spLocks noGrp="1"/>
          </p:cNvSpPr>
          <p:nvPr>
            <p:ph type="sldNum" sz="quarter" idx="12"/>
          </p:nvPr>
        </p:nvSpPr>
        <p:spPr/>
        <p:txBody>
          <a:bodyPr/>
          <a:lstStyle/>
          <a:p>
            <a:fld id="{E528C2BA-A654-4C44-859C-740931DFFC0F}" type="slidenum">
              <a:rPr lang="en-US" smtClean="0"/>
              <a:t>‹#›</a:t>
            </a:fld>
            <a:endParaRPr lang="en-US"/>
          </a:p>
        </p:txBody>
      </p:sp>
    </p:spTree>
    <p:extLst>
      <p:ext uri="{BB962C8B-B14F-4D97-AF65-F5344CB8AC3E}">
        <p14:creationId xmlns:p14="http://schemas.microsoft.com/office/powerpoint/2010/main" val="25022701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3539D-A6B0-4307-A04A-4EF988E9CF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192173D-2539-4E90-998C-87957F8661C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B0B0730-A934-4127-BDD4-09578EDC2D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EEDC58-A0E7-48D0-8804-1ADFB8F5ED44}"/>
              </a:ext>
            </a:extLst>
          </p:cNvPr>
          <p:cNvSpPr>
            <a:spLocks noGrp="1"/>
          </p:cNvSpPr>
          <p:nvPr>
            <p:ph type="dt" sz="half" idx="10"/>
          </p:nvPr>
        </p:nvSpPr>
        <p:spPr/>
        <p:txBody>
          <a:bodyPr/>
          <a:lstStyle/>
          <a:p>
            <a:fld id="{A816E61E-8CC7-44AD-A65F-45688B1DC8B0}" type="datetimeFigureOut">
              <a:rPr lang="en-US" smtClean="0"/>
              <a:t>10/18/2022</a:t>
            </a:fld>
            <a:endParaRPr lang="en-US"/>
          </a:p>
        </p:txBody>
      </p:sp>
      <p:sp>
        <p:nvSpPr>
          <p:cNvPr id="6" name="Footer Placeholder 5">
            <a:extLst>
              <a:ext uri="{FF2B5EF4-FFF2-40B4-BE49-F238E27FC236}">
                <a16:creationId xmlns:a16="http://schemas.microsoft.com/office/drawing/2014/main" id="{776B1560-8F7A-4A4D-B250-FBDD75F75B6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FA32C0E-C4E5-4826-9008-CE636E5E1CAF}"/>
              </a:ext>
            </a:extLst>
          </p:cNvPr>
          <p:cNvSpPr>
            <a:spLocks noGrp="1"/>
          </p:cNvSpPr>
          <p:nvPr>
            <p:ph type="sldNum" sz="quarter" idx="12"/>
          </p:nvPr>
        </p:nvSpPr>
        <p:spPr/>
        <p:txBody>
          <a:bodyPr/>
          <a:lstStyle/>
          <a:p>
            <a:fld id="{E528C2BA-A654-4C44-859C-740931DFFC0F}" type="slidenum">
              <a:rPr lang="en-US" smtClean="0"/>
              <a:t>‹#›</a:t>
            </a:fld>
            <a:endParaRPr lang="en-US"/>
          </a:p>
        </p:txBody>
      </p:sp>
    </p:spTree>
    <p:extLst>
      <p:ext uri="{BB962C8B-B14F-4D97-AF65-F5344CB8AC3E}">
        <p14:creationId xmlns:p14="http://schemas.microsoft.com/office/powerpoint/2010/main" val="3319236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1F6B6-C7C6-4311-9A3A-8911174A0BA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CBFFF5A-E9FB-48E9-B93B-5CDE4BEB9E9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01F4414-7233-41BB-B9C7-45841CCC4BDC}"/>
              </a:ext>
            </a:extLst>
          </p:cNvPr>
          <p:cNvSpPr>
            <a:spLocks noGrp="1"/>
          </p:cNvSpPr>
          <p:nvPr>
            <p:ph type="dt" sz="half" idx="10"/>
          </p:nvPr>
        </p:nvSpPr>
        <p:spPr/>
        <p:txBody>
          <a:bodyPr/>
          <a:lstStyle/>
          <a:p>
            <a:fld id="{A816E61E-8CC7-44AD-A65F-45688B1DC8B0}" type="datetimeFigureOut">
              <a:rPr lang="en-US" smtClean="0"/>
              <a:t>10/18/2022</a:t>
            </a:fld>
            <a:endParaRPr lang="en-US"/>
          </a:p>
        </p:txBody>
      </p:sp>
      <p:sp>
        <p:nvSpPr>
          <p:cNvPr id="5" name="Footer Placeholder 4">
            <a:extLst>
              <a:ext uri="{FF2B5EF4-FFF2-40B4-BE49-F238E27FC236}">
                <a16:creationId xmlns:a16="http://schemas.microsoft.com/office/drawing/2014/main" id="{038DDE15-2106-4467-9296-F7E5E6AF750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F41E09-3F90-4736-8355-660BB273C605}"/>
              </a:ext>
            </a:extLst>
          </p:cNvPr>
          <p:cNvSpPr>
            <a:spLocks noGrp="1"/>
          </p:cNvSpPr>
          <p:nvPr>
            <p:ph type="sldNum" sz="quarter" idx="12"/>
          </p:nvPr>
        </p:nvSpPr>
        <p:spPr/>
        <p:txBody>
          <a:bodyPr/>
          <a:lstStyle/>
          <a:p>
            <a:fld id="{E528C2BA-A654-4C44-859C-740931DFFC0F}" type="slidenum">
              <a:rPr lang="en-US" smtClean="0"/>
              <a:t>‹#›</a:t>
            </a:fld>
            <a:endParaRPr lang="en-US"/>
          </a:p>
        </p:txBody>
      </p:sp>
    </p:spTree>
    <p:extLst>
      <p:ext uri="{BB962C8B-B14F-4D97-AF65-F5344CB8AC3E}">
        <p14:creationId xmlns:p14="http://schemas.microsoft.com/office/powerpoint/2010/main" val="31532857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00B7E0B-3D1B-45A3-8D1E-CD5745C1400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A35E28E-D365-436B-B122-1897C20D16F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A965BF-6D55-4EFC-AEE8-C11E827730C7}"/>
              </a:ext>
            </a:extLst>
          </p:cNvPr>
          <p:cNvSpPr>
            <a:spLocks noGrp="1"/>
          </p:cNvSpPr>
          <p:nvPr>
            <p:ph type="dt" sz="half" idx="10"/>
          </p:nvPr>
        </p:nvSpPr>
        <p:spPr/>
        <p:txBody>
          <a:bodyPr/>
          <a:lstStyle/>
          <a:p>
            <a:fld id="{A816E61E-8CC7-44AD-A65F-45688B1DC8B0}" type="datetimeFigureOut">
              <a:rPr lang="en-US" smtClean="0"/>
              <a:t>10/18/2022</a:t>
            </a:fld>
            <a:endParaRPr lang="en-US"/>
          </a:p>
        </p:txBody>
      </p:sp>
      <p:sp>
        <p:nvSpPr>
          <p:cNvPr id="5" name="Footer Placeholder 4">
            <a:extLst>
              <a:ext uri="{FF2B5EF4-FFF2-40B4-BE49-F238E27FC236}">
                <a16:creationId xmlns:a16="http://schemas.microsoft.com/office/drawing/2014/main" id="{A4DB03D5-4714-45E1-911D-894EF15318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5D50AF-4636-41BC-849B-24947A1564AD}"/>
              </a:ext>
            </a:extLst>
          </p:cNvPr>
          <p:cNvSpPr>
            <a:spLocks noGrp="1"/>
          </p:cNvSpPr>
          <p:nvPr>
            <p:ph type="sldNum" sz="quarter" idx="12"/>
          </p:nvPr>
        </p:nvSpPr>
        <p:spPr/>
        <p:txBody>
          <a:bodyPr/>
          <a:lstStyle/>
          <a:p>
            <a:fld id="{E528C2BA-A654-4C44-859C-740931DFFC0F}" type="slidenum">
              <a:rPr lang="en-US" smtClean="0"/>
              <a:t>‹#›</a:t>
            </a:fld>
            <a:endParaRPr lang="en-US"/>
          </a:p>
        </p:txBody>
      </p:sp>
    </p:spTree>
    <p:extLst>
      <p:ext uri="{BB962C8B-B14F-4D97-AF65-F5344CB8AC3E}">
        <p14:creationId xmlns:p14="http://schemas.microsoft.com/office/powerpoint/2010/main" val="27292485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1E78A85-F5C5-4098-AD43-7349EB04C4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E7858DC-B4F2-45B9-A39C-2DB757FABC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FB66549-25ED-43BA-A086-66E3326E8C5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16E61E-8CC7-44AD-A65F-45688B1DC8B0}" type="datetimeFigureOut">
              <a:rPr lang="en-US" smtClean="0"/>
              <a:t>10/18/2022</a:t>
            </a:fld>
            <a:endParaRPr lang="en-US"/>
          </a:p>
        </p:txBody>
      </p:sp>
      <p:sp>
        <p:nvSpPr>
          <p:cNvPr id="5" name="Footer Placeholder 4">
            <a:extLst>
              <a:ext uri="{FF2B5EF4-FFF2-40B4-BE49-F238E27FC236}">
                <a16:creationId xmlns:a16="http://schemas.microsoft.com/office/drawing/2014/main" id="{0E7FC687-5EFB-4AB7-BF6C-C6FC865065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3E5D4F6-9662-4D5C-B2A9-30883681E3B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28C2BA-A654-4C44-859C-740931DFFC0F}" type="slidenum">
              <a:rPr lang="en-US" smtClean="0"/>
              <a:t>‹#›</a:t>
            </a:fld>
            <a:endParaRPr lang="en-US"/>
          </a:p>
        </p:txBody>
      </p:sp>
    </p:spTree>
    <p:extLst>
      <p:ext uri="{BB962C8B-B14F-4D97-AF65-F5344CB8AC3E}">
        <p14:creationId xmlns:p14="http://schemas.microsoft.com/office/powerpoint/2010/main" val="4126044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e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3.jpg"/><Relationship Id="rId3" Type="http://schemas.microsoft.com/office/2007/relationships/hdphoto" Target="../media/hdphoto1.wdp"/><Relationship Id="rId7" Type="http://schemas.openxmlformats.org/officeDocument/2006/relationships/image" Target="../media/image12.jp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1.jpg"/><Relationship Id="rId5" Type="http://schemas.openxmlformats.org/officeDocument/2006/relationships/image" Target="../media/image10.jpg"/><Relationship Id="rId10" Type="http://schemas.openxmlformats.org/officeDocument/2006/relationships/image" Target="../media/image4.emf"/><Relationship Id="rId4" Type="http://schemas.openxmlformats.org/officeDocument/2006/relationships/image" Target="../media/image9.jpg"/><Relationship Id="rId9" Type="http://schemas.openxmlformats.org/officeDocument/2006/relationships/image" Target="../media/image14.jpg"/></Relationships>
</file>

<file path=ppt/slides/_rels/slide4.xml.rels><?xml version="1.0" encoding="UTF-8" standalone="yes"?>
<Relationships xmlns="http://schemas.openxmlformats.org/package/2006/relationships"><Relationship Id="rId8" Type="http://schemas.openxmlformats.org/officeDocument/2006/relationships/image" Target="../media/image19.jpg"/><Relationship Id="rId3" Type="http://schemas.microsoft.com/office/2007/relationships/hdphoto" Target="../media/hdphoto1.wdp"/><Relationship Id="rId7" Type="http://schemas.openxmlformats.org/officeDocument/2006/relationships/image" Target="../media/image18.jp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7.jpg"/><Relationship Id="rId5" Type="http://schemas.openxmlformats.org/officeDocument/2006/relationships/image" Target="../media/image16.jpg"/><Relationship Id="rId10" Type="http://schemas.openxmlformats.org/officeDocument/2006/relationships/image" Target="../media/image4.emf"/><Relationship Id="rId4" Type="http://schemas.openxmlformats.org/officeDocument/2006/relationships/image" Target="../media/image15.png"/><Relationship Id="rId9" Type="http://schemas.openxmlformats.org/officeDocument/2006/relationships/image" Target="../media/image20.jpg"/></Relationships>
</file>

<file path=ppt/slides/_rels/slide5.xml.rels><?xml version="1.0" encoding="UTF-8" standalone="yes"?>
<Relationships xmlns="http://schemas.openxmlformats.org/package/2006/relationships"><Relationship Id="rId8" Type="http://schemas.openxmlformats.org/officeDocument/2006/relationships/image" Target="../media/image25.jpg"/><Relationship Id="rId3" Type="http://schemas.microsoft.com/office/2007/relationships/hdphoto" Target="../media/hdphoto1.wdp"/><Relationship Id="rId7" Type="http://schemas.openxmlformats.org/officeDocument/2006/relationships/image" Target="../media/image24.jp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23.jpg"/><Relationship Id="rId5" Type="http://schemas.openxmlformats.org/officeDocument/2006/relationships/image" Target="../media/image22.jpg"/><Relationship Id="rId10" Type="http://schemas.openxmlformats.org/officeDocument/2006/relationships/image" Target="../media/image4.emf"/><Relationship Id="rId4" Type="http://schemas.openxmlformats.org/officeDocument/2006/relationships/image" Target="../media/image21.jpg"/><Relationship Id="rId9" Type="http://schemas.openxmlformats.org/officeDocument/2006/relationships/image" Target="../media/image26.jpg"/></Relationships>
</file>

<file path=ppt/slides/_rels/slide6.xml.rels><?xml version="1.0" encoding="UTF-8" standalone="yes"?>
<Relationships xmlns="http://schemas.openxmlformats.org/package/2006/relationships"><Relationship Id="rId8" Type="http://schemas.openxmlformats.org/officeDocument/2006/relationships/image" Target="../media/image31.jpg"/><Relationship Id="rId3" Type="http://schemas.microsoft.com/office/2007/relationships/hdphoto" Target="../media/hdphoto1.wdp"/><Relationship Id="rId7" Type="http://schemas.openxmlformats.org/officeDocument/2006/relationships/image" Target="../media/image30.jp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29.jpg"/><Relationship Id="rId5" Type="http://schemas.openxmlformats.org/officeDocument/2006/relationships/image" Target="../media/image28.jpg"/><Relationship Id="rId10" Type="http://schemas.openxmlformats.org/officeDocument/2006/relationships/image" Target="../media/image4.emf"/><Relationship Id="rId4" Type="http://schemas.openxmlformats.org/officeDocument/2006/relationships/image" Target="../media/image27.jpg"/><Relationship Id="rId9" Type="http://schemas.openxmlformats.org/officeDocument/2006/relationships/image" Target="../media/image32.jpg"/></Relationships>
</file>

<file path=ppt/slides/_rels/slide7.xml.rels><?xml version="1.0" encoding="UTF-8" standalone="yes"?>
<Relationships xmlns="http://schemas.openxmlformats.org/package/2006/relationships"><Relationship Id="rId8" Type="http://schemas.openxmlformats.org/officeDocument/2006/relationships/image" Target="../media/image37.jpg"/><Relationship Id="rId3" Type="http://schemas.microsoft.com/office/2007/relationships/hdphoto" Target="../media/hdphoto1.wdp"/><Relationship Id="rId7" Type="http://schemas.openxmlformats.org/officeDocument/2006/relationships/image" Target="../media/image36.jp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35.jpg"/><Relationship Id="rId5" Type="http://schemas.openxmlformats.org/officeDocument/2006/relationships/image" Target="../media/image34.jpg"/><Relationship Id="rId10" Type="http://schemas.openxmlformats.org/officeDocument/2006/relationships/image" Target="../media/image4.emf"/><Relationship Id="rId4" Type="http://schemas.openxmlformats.org/officeDocument/2006/relationships/image" Target="../media/image33.jpg"/><Relationship Id="rId9" Type="http://schemas.openxmlformats.org/officeDocument/2006/relationships/image" Target="../media/image38.png"/></Relationships>
</file>

<file path=ppt/slides/_rels/slide8.xml.rels><?xml version="1.0" encoding="UTF-8" standalone="yes"?>
<Relationships xmlns="http://schemas.openxmlformats.org/package/2006/relationships"><Relationship Id="rId8" Type="http://schemas.openxmlformats.org/officeDocument/2006/relationships/image" Target="../media/image4.emf"/><Relationship Id="rId3" Type="http://schemas.microsoft.com/office/2007/relationships/hdphoto" Target="../media/hdphoto1.wdp"/><Relationship Id="rId7" Type="http://schemas.openxmlformats.org/officeDocument/2006/relationships/image" Target="../media/image42.jp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41.jpg"/><Relationship Id="rId5" Type="http://schemas.openxmlformats.org/officeDocument/2006/relationships/image" Target="../media/image40.jpg"/><Relationship Id="rId4" Type="http://schemas.openxmlformats.org/officeDocument/2006/relationships/image" Target="../media/image39.jpg"/></Relationships>
</file>

<file path=ppt/slides/_rels/slide9.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6.png"/><Relationship Id="rId7" Type="http://schemas.microsoft.com/office/2007/relationships/hdphoto" Target="../media/hdphoto2.wdp"/><Relationship Id="rId2" Type="http://schemas.openxmlformats.org/officeDocument/2006/relationships/image" Target="../media/image4.emf"/><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hyperlink" Target="https://www.youtube.com/watch?v=aV9jJpX0PZI"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emf"/><Relationship Id="rId1" Type="http://schemas.openxmlformats.org/officeDocument/2006/relationships/slideLayout" Target="../slideLayouts/slideLayout2.xml"/><Relationship Id="rId5" Type="http://schemas.microsoft.com/office/2007/relationships/hdphoto" Target="../media/hdphoto3.wdp"/><Relationship Id="rId4" Type="http://schemas.openxmlformats.org/officeDocument/2006/relationships/image" Target="../media/image46.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emf"/><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emf"/><Relationship Id="rId1" Type="http://schemas.openxmlformats.org/officeDocument/2006/relationships/slideLayout" Target="../slideLayouts/slideLayout2.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1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53.png"/><Relationship Id="rId1" Type="http://schemas.openxmlformats.org/officeDocument/2006/relationships/slideLayout" Target="../slideLayouts/slideLayout2.xml"/><Relationship Id="rId5" Type="http://schemas.openxmlformats.org/officeDocument/2006/relationships/image" Target="../media/image54.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emf"/><Relationship Id="rId1" Type="http://schemas.openxmlformats.org/officeDocument/2006/relationships/slideLayout" Target="../slideLayouts/slideLayout2.xml"/><Relationship Id="rId5" Type="http://schemas.openxmlformats.org/officeDocument/2006/relationships/image" Target="../media/image55.png"/><Relationship Id="rId4" Type="http://schemas.openxmlformats.org/officeDocument/2006/relationships/hyperlink" Target="https://www.dropbox.com/s/6w9b5lcp193m4al/OBS%20Brand%20video%20Beta.mov?dl=0"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emf"/><Relationship Id="rId1" Type="http://schemas.openxmlformats.org/officeDocument/2006/relationships/slideLayout" Target="../slideLayouts/slideLayout2.xml"/><Relationship Id="rId5" Type="http://schemas.openxmlformats.org/officeDocument/2006/relationships/image" Target="../media/image56.png"/><Relationship Id="rId4" Type="http://schemas.openxmlformats.org/officeDocument/2006/relationships/hyperlink" Target="https://www.flipsnack.com/thecenterforwellness/employee-brochure-dn01wooayr.html"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emf"/><Relationship Id="rId1" Type="http://schemas.openxmlformats.org/officeDocument/2006/relationships/slideLayout" Target="../slideLayouts/slideLayout2.xml"/><Relationship Id="rId5" Type="http://schemas.openxmlformats.org/officeDocument/2006/relationships/image" Target="../media/image57.png"/><Relationship Id="rId4" Type="http://schemas.openxmlformats.org/officeDocument/2006/relationships/hyperlink" Target="https://play.kahoot.it/v2/?quizId=531c11bb-4a7a-4a38-bd94-17b82c455929"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emf"/><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9.png"/><Relationship Id="rId1" Type="http://schemas.openxmlformats.org/officeDocument/2006/relationships/slideLayout" Target="../slideLayouts/slideLayout2.xml"/><Relationship Id="rId4" Type="http://schemas.openxmlformats.org/officeDocument/2006/relationships/hyperlink" Target="https://play.kahoot.it/v2/lobby?quizId=d83548a9-6dff-4435-80fa-56913961ef37"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60.png"/><Relationship Id="rId1" Type="http://schemas.openxmlformats.org/officeDocument/2006/relationships/slideLayout" Target="../slideLayouts/slideLayout2.xml"/><Relationship Id="rId4" Type="http://schemas.openxmlformats.org/officeDocument/2006/relationships/hyperlink" Target="https://play.kahoot.it/v2/lobby?quizId=f8c6d592-ccd9-42a0-a515-927c315431f0"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emf"/><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jpeg"/><Relationship Id="rId1" Type="http://schemas.openxmlformats.org/officeDocument/2006/relationships/slideLayout" Target="../slideLayouts/slideLayout2.xml"/><Relationship Id="rId6" Type="http://schemas.microsoft.com/office/2007/relationships/hdphoto" Target="../media/hdphoto4.wdp"/><Relationship Id="rId5" Type="http://schemas.openxmlformats.org/officeDocument/2006/relationships/image" Target="../media/image63.png"/><Relationship Id="rId4" Type="http://schemas.openxmlformats.org/officeDocument/2006/relationships/image" Target="../media/image4.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emf"/><Relationship Id="rId1" Type="http://schemas.openxmlformats.org/officeDocument/2006/relationships/slideLayout" Target="../slideLayouts/slideLayout2.xml"/><Relationship Id="rId6" Type="http://schemas.openxmlformats.org/officeDocument/2006/relationships/image" Target="cid:image003.jpg@01D8E26A.9C0B8100" TargetMode="External"/><Relationship Id="rId5" Type="http://schemas.openxmlformats.org/officeDocument/2006/relationships/image" Target="../media/image64.jpeg"/><Relationship Id="rId4" Type="http://schemas.openxmlformats.org/officeDocument/2006/relationships/hyperlink" Target="https://www.surveymonkey.com/r/6TYYMF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126DDFD2-1135-4492-B5B2-63A690BE33F4}"/>
              </a:ext>
            </a:extLst>
          </p:cNvPr>
          <p:cNvPicPr>
            <a:picLocks noChangeAspect="1"/>
          </p:cNvPicPr>
          <p:nvPr/>
        </p:nvPicPr>
        <p:blipFill rotWithShape="1">
          <a:blip r:embed="rId3"/>
          <a:srcRect r="11139"/>
          <a:stretch/>
        </p:blipFill>
        <p:spPr>
          <a:xfrm>
            <a:off x="3830536" y="975968"/>
            <a:ext cx="4963497" cy="3658607"/>
          </a:xfrm>
          <a:prstGeom prst="rect">
            <a:avLst/>
          </a:prstGeom>
        </p:spPr>
      </p:pic>
      <p:grpSp>
        <p:nvGrpSpPr>
          <p:cNvPr id="14" name="Group 13">
            <a:extLst>
              <a:ext uri="{FF2B5EF4-FFF2-40B4-BE49-F238E27FC236}">
                <a16:creationId xmlns:a16="http://schemas.microsoft.com/office/drawing/2014/main" id="{58EB781A-21FD-430E-97D1-FF50D9137188}"/>
              </a:ext>
            </a:extLst>
          </p:cNvPr>
          <p:cNvGrpSpPr/>
          <p:nvPr/>
        </p:nvGrpSpPr>
        <p:grpSpPr>
          <a:xfrm>
            <a:off x="0" y="962293"/>
            <a:ext cx="12198722" cy="3665316"/>
            <a:chOff x="0" y="1729485"/>
            <a:chExt cx="12198722" cy="3009338"/>
          </a:xfrm>
        </p:grpSpPr>
        <p:pic>
          <p:nvPicPr>
            <p:cNvPr id="15" name="Picture 14">
              <a:extLst>
                <a:ext uri="{FF2B5EF4-FFF2-40B4-BE49-F238E27FC236}">
                  <a16:creationId xmlns:a16="http://schemas.microsoft.com/office/drawing/2014/main" id="{E7CE8BE0-292A-4EA6-BCD4-7CFD3B72F364}"/>
                </a:ext>
              </a:extLst>
            </p:cNvPr>
            <p:cNvPicPr>
              <a:picLocks noChangeAspect="1"/>
            </p:cNvPicPr>
            <p:nvPr/>
          </p:nvPicPr>
          <p:blipFill rotWithShape="1">
            <a:blip r:embed="rId4"/>
            <a:srcRect l="13690"/>
            <a:stretch/>
          </p:blipFill>
          <p:spPr>
            <a:xfrm>
              <a:off x="8280507" y="1729485"/>
              <a:ext cx="3918215" cy="3009338"/>
            </a:xfrm>
            <a:prstGeom prst="rect">
              <a:avLst/>
            </a:prstGeom>
          </p:spPr>
        </p:pic>
        <p:pic>
          <p:nvPicPr>
            <p:cNvPr id="17" name="Picture 16">
              <a:extLst>
                <a:ext uri="{FF2B5EF4-FFF2-40B4-BE49-F238E27FC236}">
                  <a16:creationId xmlns:a16="http://schemas.microsoft.com/office/drawing/2014/main" id="{A1E6E0EB-DB07-4134-A921-736D8AA8E29A}"/>
                </a:ext>
              </a:extLst>
            </p:cNvPr>
            <p:cNvPicPr>
              <a:picLocks noChangeAspect="1"/>
            </p:cNvPicPr>
            <p:nvPr/>
          </p:nvPicPr>
          <p:blipFill rotWithShape="1">
            <a:blip r:embed="rId5"/>
            <a:srcRect r="18648"/>
            <a:stretch/>
          </p:blipFill>
          <p:spPr>
            <a:xfrm>
              <a:off x="0" y="1729487"/>
              <a:ext cx="4151870" cy="3009336"/>
            </a:xfrm>
            <a:prstGeom prst="rect">
              <a:avLst/>
            </a:prstGeom>
          </p:spPr>
        </p:pic>
      </p:grpSp>
      <p:pic>
        <p:nvPicPr>
          <p:cNvPr id="7" name="Picture 6">
            <a:extLst>
              <a:ext uri="{FF2B5EF4-FFF2-40B4-BE49-F238E27FC236}">
                <a16:creationId xmlns:a16="http://schemas.microsoft.com/office/drawing/2014/main" id="{500CB9F7-A9F7-D543-A634-0D9864D85FBC}"/>
              </a:ext>
            </a:extLst>
          </p:cNvPr>
          <p:cNvPicPr>
            <a:picLocks noChangeAspect="1"/>
          </p:cNvPicPr>
          <p:nvPr/>
        </p:nvPicPr>
        <p:blipFill>
          <a:blip r:embed="rId6"/>
          <a:stretch>
            <a:fillRect/>
          </a:stretch>
        </p:blipFill>
        <p:spPr>
          <a:xfrm>
            <a:off x="-8389" y="4617797"/>
            <a:ext cx="12212823" cy="144053"/>
          </a:xfrm>
          <a:prstGeom prst="rect">
            <a:avLst/>
          </a:prstGeom>
        </p:spPr>
      </p:pic>
      <p:sp>
        <p:nvSpPr>
          <p:cNvPr id="9" name="Title 2">
            <a:extLst>
              <a:ext uri="{FF2B5EF4-FFF2-40B4-BE49-F238E27FC236}">
                <a16:creationId xmlns:a16="http://schemas.microsoft.com/office/drawing/2014/main" id="{F4B3A5FE-D8EA-D34D-9125-CC59BFE38203}"/>
              </a:ext>
            </a:extLst>
          </p:cNvPr>
          <p:cNvSpPr txBox="1">
            <a:spLocks/>
          </p:cNvSpPr>
          <p:nvPr/>
        </p:nvSpPr>
        <p:spPr>
          <a:xfrm>
            <a:off x="729042" y="4823941"/>
            <a:ext cx="7698259" cy="14478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0" normalizeH="0" baseline="0" noProof="0" dirty="0">
                <a:ln>
                  <a:noFill/>
                </a:ln>
                <a:solidFill>
                  <a:srgbClr val="198AAD"/>
                </a:solidFill>
                <a:effectLst/>
                <a:uLnTx/>
                <a:uFillTx/>
                <a:latin typeface="Arial" panose="020B0604020202020204" pitchFamily="34" charset="0"/>
                <a:ea typeface="+mj-ea"/>
                <a:cs typeface="Arial" panose="020B0604020202020204" pitchFamily="34" charset="0"/>
              </a:rPr>
              <a:t>In-Service </a:t>
            </a:r>
          </a:p>
        </p:txBody>
      </p:sp>
      <p:sp>
        <p:nvSpPr>
          <p:cNvPr id="10" name="Text Box 3">
            <a:extLst>
              <a:ext uri="{FF2B5EF4-FFF2-40B4-BE49-F238E27FC236}">
                <a16:creationId xmlns:a16="http://schemas.microsoft.com/office/drawing/2014/main" id="{F657E188-7E73-5F46-AD86-0EBAE9A9E595}"/>
              </a:ext>
            </a:extLst>
          </p:cNvPr>
          <p:cNvSpPr txBox="1">
            <a:spLocks noChangeArrowheads="1"/>
          </p:cNvSpPr>
          <p:nvPr/>
        </p:nvSpPr>
        <p:spPr bwMode="auto">
          <a:xfrm>
            <a:off x="781973" y="5761960"/>
            <a:ext cx="6595006" cy="1255495"/>
          </a:xfrm>
          <a:prstGeom prst="rect">
            <a:avLst/>
          </a:prstGeom>
          <a:noFill/>
          <a:ln w="9525" algn="in">
            <a:noFill/>
            <a:miter lim="800000"/>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lang="en-US" sz="2800" dirty="0">
                <a:solidFill>
                  <a:srgbClr val="E7E6E6">
                    <a:lumMod val="50000"/>
                  </a:srgbClr>
                </a:solidFill>
                <a:latin typeface="Arial" panose="020B0604020202020204" pitchFamily="34" charset="0"/>
                <a:cs typeface="Arial" panose="020B0604020202020204" pitchFamily="34" charset="0"/>
              </a:rPr>
              <a:t>October 19</a:t>
            </a:r>
            <a:r>
              <a:rPr kumimoji="0" lang="en-US" sz="28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mn-ea"/>
                <a:cs typeface="Arial" panose="020B0604020202020204" pitchFamily="34" charset="0"/>
              </a:rPr>
              <a:t>, 2022</a:t>
            </a:r>
          </a:p>
        </p:txBody>
      </p:sp>
      <p:sp>
        <p:nvSpPr>
          <p:cNvPr id="11" name="Text Box 3">
            <a:extLst>
              <a:ext uri="{FF2B5EF4-FFF2-40B4-BE49-F238E27FC236}">
                <a16:creationId xmlns:a16="http://schemas.microsoft.com/office/drawing/2014/main" id="{F18A1916-6E20-7A47-ABD7-79A6DB4AF062}"/>
              </a:ext>
            </a:extLst>
          </p:cNvPr>
          <p:cNvSpPr txBox="1">
            <a:spLocks noChangeArrowheads="1"/>
          </p:cNvSpPr>
          <p:nvPr/>
        </p:nvSpPr>
        <p:spPr bwMode="auto">
          <a:xfrm>
            <a:off x="9656022" y="5024420"/>
            <a:ext cx="4101188" cy="1680845"/>
          </a:xfrm>
          <a:prstGeom prst="rect">
            <a:avLst/>
          </a:prstGeom>
          <a:noFill/>
          <a:ln w="9525" algn="in">
            <a:noFill/>
            <a:miter lim="800000"/>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50000"/>
              </a:lnSpc>
              <a:spcBef>
                <a:spcPct val="0"/>
              </a:spcBef>
              <a:spcAft>
                <a:spcPct val="0"/>
              </a:spcAft>
              <a:buClrTx/>
              <a:buSzTx/>
              <a:buFontTx/>
              <a:buNone/>
              <a:tabLst/>
              <a:defRPr/>
            </a:pPr>
            <a:endParaRPr kumimoji="0" lang="en-US" sz="1400" b="1" i="1" u="none" strike="noStrike" kern="1200" cap="none" spc="0" normalizeH="0" baseline="0" noProof="0" dirty="0">
              <a:ln>
                <a:noFill/>
              </a:ln>
              <a:solidFill>
                <a:srgbClr val="FA8C29"/>
              </a:solidFill>
              <a:effectLst/>
              <a:uLnTx/>
              <a:uFillTx/>
              <a:latin typeface="Arial" panose="020B0604020202020204" pitchFamily="34" charset="0"/>
              <a:ea typeface="+mn-ea"/>
              <a:cs typeface="Arial" panose="020B0604020202020204" pitchFamily="34" charset="0"/>
            </a:endParaRPr>
          </a:p>
        </p:txBody>
      </p:sp>
      <p:pic>
        <p:nvPicPr>
          <p:cNvPr id="20" name="Picture 19">
            <a:extLst>
              <a:ext uri="{FF2B5EF4-FFF2-40B4-BE49-F238E27FC236}">
                <a16:creationId xmlns:a16="http://schemas.microsoft.com/office/drawing/2014/main" id="{EDAE04EA-BBA0-4DB0-98F3-CE6EF1146843}"/>
              </a:ext>
            </a:extLst>
          </p:cNvPr>
          <p:cNvPicPr>
            <a:picLocks noChangeAspect="1"/>
          </p:cNvPicPr>
          <p:nvPr/>
        </p:nvPicPr>
        <p:blipFill rotWithShape="1">
          <a:blip r:embed="rId7"/>
          <a:srcRect b="5448"/>
          <a:stretch/>
        </p:blipFill>
        <p:spPr>
          <a:xfrm>
            <a:off x="6041976" y="4897849"/>
            <a:ext cx="3166654" cy="1938631"/>
          </a:xfrm>
          <a:prstGeom prst="rect">
            <a:avLst/>
          </a:prstGeom>
        </p:spPr>
      </p:pic>
      <p:pic>
        <p:nvPicPr>
          <p:cNvPr id="22" name="Picture 21">
            <a:extLst>
              <a:ext uri="{FF2B5EF4-FFF2-40B4-BE49-F238E27FC236}">
                <a16:creationId xmlns:a16="http://schemas.microsoft.com/office/drawing/2014/main" id="{D9897ACA-E282-40B0-8D34-C1D4643E0BB9}"/>
              </a:ext>
            </a:extLst>
          </p:cNvPr>
          <p:cNvPicPr>
            <a:picLocks noChangeAspect="1"/>
          </p:cNvPicPr>
          <p:nvPr/>
        </p:nvPicPr>
        <p:blipFill>
          <a:blip r:embed="rId6"/>
          <a:stretch>
            <a:fillRect/>
          </a:stretch>
        </p:blipFill>
        <p:spPr>
          <a:xfrm>
            <a:off x="-8389" y="855460"/>
            <a:ext cx="12212823" cy="144053"/>
          </a:xfrm>
          <a:prstGeom prst="rect">
            <a:avLst/>
          </a:prstGeom>
        </p:spPr>
      </p:pic>
    </p:spTree>
    <p:extLst>
      <p:ext uri="{BB962C8B-B14F-4D97-AF65-F5344CB8AC3E}">
        <p14:creationId xmlns:p14="http://schemas.microsoft.com/office/powerpoint/2010/main" val="20466812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0" y="-1"/>
            <a:ext cx="12192000" cy="1853511"/>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0" y="1834554"/>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842328" y="704043"/>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My Time with You . . . .</a:t>
            </a:r>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p:txBody>
      </p:sp>
      <p:sp>
        <p:nvSpPr>
          <p:cNvPr id="12" name="Content Placeholder 8">
            <a:extLst>
              <a:ext uri="{FF2B5EF4-FFF2-40B4-BE49-F238E27FC236}">
                <a16:creationId xmlns:a16="http://schemas.microsoft.com/office/drawing/2014/main" id="{3BBE0FF8-5C8C-4C8E-B9CE-BFC3C0049570}"/>
              </a:ext>
            </a:extLst>
          </p:cNvPr>
          <p:cNvSpPr>
            <a:spLocks noGrp="1"/>
          </p:cNvSpPr>
          <p:nvPr>
            <p:ph sz="half" idx="1"/>
          </p:nvPr>
        </p:nvSpPr>
        <p:spPr>
          <a:xfrm>
            <a:off x="842328" y="2326777"/>
            <a:ext cx="5977215" cy="4267200"/>
          </a:xfrm>
        </p:spPr>
        <p:txBody>
          <a:bodyPr>
            <a:noAutofit/>
          </a:bodyPr>
          <a:lstStyle/>
          <a:p>
            <a:pPr lvl="0">
              <a:lnSpc>
                <a:spcPct val="150000"/>
              </a:lnSpc>
              <a:buClr>
                <a:srgbClr val="FA8C29"/>
              </a:buClr>
              <a:buFont typeface="Wingdings" panose="05000000000000000000" pitchFamily="2" charset="2"/>
              <a:buChar char="§"/>
            </a:pPr>
            <a:r>
              <a:rPr lang="en-US" sz="2400" dirty="0">
                <a:solidFill>
                  <a:srgbClr val="007298"/>
                </a:solidFill>
                <a:latin typeface="Arial Narrow" panose="020B0606020202030204" pitchFamily="34" charset="0"/>
              </a:rPr>
              <a:t>Welcome New Staff!</a:t>
            </a:r>
          </a:p>
          <a:p>
            <a:pPr lvl="0">
              <a:lnSpc>
                <a:spcPct val="150000"/>
              </a:lnSpc>
              <a:buClr>
                <a:srgbClr val="FA8C29"/>
              </a:buClr>
              <a:buFont typeface="Wingdings" panose="05000000000000000000" pitchFamily="2" charset="2"/>
              <a:buChar char="§"/>
            </a:pPr>
            <a:r>
              <a:rPr lang="en-US" sz="2400" dirty="0">
                <a:solidFill>
                  <a:srgbClr val="007298"/>
                </a:solidFill>
                <a:latin typeface="Arial Narrow" panose="020B0606020202030204" pitchFamily="34" charset="0"/>
              </a:rPr>
              <a:t>The History of Health Centers</a:t>
            </a:r>
          </a:p>
          <a:p>
            <a:pPr lvl="0">
              <a:lnSpc>
                <a:spcPct val="150000"/>
              </a:lnSpc>
              <a:buClr>
                <a:srgbClr val="FA8C29"/>
              </a:buClr>
              <a:buFont typeface="Wingdings" panose="05000000000000000000" pitchFamily="2" charset="2"/>
              <a:buChar char="§"/>
            </a:pPr>
            <a:r>
              <a:rPr lang="en-US" sz="2400" dirty="0">
                <a:solidFill>
                  <a:srgbClr val="007298"/>
                </a:solidFill>
                <a:latin typeface="Arial Narrow" panose="020B0606020202030204" pitchFamily="34" charset="0"/>
              </a:rPr>
              <a:t>Organizing is coming to HJAHC !</a:t>
            </a:r>
          </a:p>
          <a:p>
            <a:pPr>
              <a:lnSpc>
                <a:spcPct val="150000"/>
              </a:lnSpc>
              <a:buClr>
                <a:srgbClr val="FA8C29"/>
              </a:buClr>
              <a:buFont typeface="Wingdings" panose="05000000000000000000" pitchFamily="2" charset="2"/>
              <a:buChar char="§"/>
            </a:pPr>
            <a:r>
              <a:rPr lang="en-US" sz="2400" dirty="0">
                <a:solidFill>
                  <a:srgbClr val="007298"/>
                </a:solidFill>
                <a:latin typeface="Arial Narrow" panose="020B0606020202030204" pitchFamily="34" charset="0"/>
              </a:rPr>
              <a:t>Employee Benefits – what do we have</a:t>
            </a:r>
          </a:p>
          <a:p>
            <a:pPr>
              <a:lnSpc>
                <a:spcPct val="150000"/>
              </a:lnSpc>
              <a:buClr>
                <a:srgbClr val="FA8C29"/>
              </a:buClr>
              <a:buFont typeface="Wingdings" panose="05000000000000000000" pitchFamily="2" charset="2"/>
              <a:buChar char="§"/>
            </a:pPr>
            <a:r>
              <a:rPr lang="en-US" sz="2400" dirty="0">
                <a:solidFill>
                  <a:srgbClr val="007298"/>
                </a:solidFill>
                <a:latin typeface="Arial Narrow" panose="020B0606020202030204" pitchFamily="34" charset="0"/>
              </a:rPr>
              <a:t>Vision, Mission, and Values – let’s have some fun!</a:t>
            </a:r>
          </a:p>
          <a:p>
            <a:pPr marL="0" lvl="0" indent="0">
              <a:lnSpc>
                <a:spcPct val="150000"/>
              </a:lnSpc>
              <a:buClr>
                <a:srgbClr val="FA8C29"/>
              </a:buClr>
              <a:buNone/>
            </a:pPr>
            <a:endParaRPr lang="en-US" sz="2400" dirty="0">
              <a:solidFill>
                <a:srgbClr val="007298"/>
              </a:solidFill>
              <a:latin typeface="Arial Narrow" panose="020B060602020203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sp>
        <p:nvSpPr>
          <p:cNvPr id="2" name="Content Placeholder 8">
            <a:extLst>
              <a:ext uri="{FF2B5EF4-FFF2-40B4-BE49-F238E27FC236}">
                <a16:creationId xmlns:a16="http://schemas.microsoft.com/office/drawing/2014/main" id="{AB0AB06C-0897-DCA1-E7BA-DB48C867ABD5}"/>
              </a:ext>
            </a:extLst>
          </p:cNvPr>
          <p:cNvSpPr txBox="1">
            <a:spLocks/>
          </p:cNvSpPr>
          <p:nvPr/>
        </p:nvSpPr>
        <p:spPr>
          <a:xfrm>
            <a:off x="7074244" y="4358405"/>
            <a:ext cx="4445486" cy="179816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Clr>
                <a:srgbClr val="FA8C29"/>
              </a:buClr>
              <a:buFont typeface="Arial" panose="020B0604020202020204" pitchFamily="34" charset="0"/>
              <a:buNone/>
            </a:pPr>
            <a:r>
              <a:rPr lang="en-US" sz="2400" i="1" dirty="0">
                <a:solidFill>
                  <a:srgbClr val="007298"/>
                </a:solidFill>
                <a:latin typeface="Arial Narrow" panose="020B0606020202030204" pitchFamily="34" charset="0"/>
              </a:rPr>
              <a:t>And before we leave later today . . . .</a:t>
            </a:r>
          </a:p>
          <a:p>
            <a:pPr>
              <a:lnSpc>
                <a:spcPct val="150000"/>
              </a:lnSpc>
              <a:buClr>
                <a:srgbClr val="FA8C29"/>
              </a:buClr>
              <a:buFont typeface="Wingdings" panose="05000000000000000000" pitchFamily="2" charset="2"/>
              <a:buChar char="§"/>
            </a:pPr>
            <a:r>
              <a:rPr lang="en-US" sz="2400" dirty="0">
                <a:solidFill>
                  <a:srgbClr val="007298"/>
                </a:solidFill>
                <a:latin typeface="Arial Narrow" panose="020B0606020202030204" pitchFamily="34" charset="0"/>
              </a:rPr>
              <a:t>Recognize Staff!</a:t>
            </a:r>
          </a:p>
          <a:p>
            <a:pPr marL="0" indent="0">
              <a:lnSpc>
                <a:spcPct val="150000"/>
              </a:lnSpc>
              <a:buClr>
                <a:srgbClr val="FA8C29"/>
              </a:buClr>
              <a:buFont typeface="Arial" panose="020B0604020202020204" pitchFamily="34" charset="0"/>
              <a:buNone/>
            </a:pPr>
            <a:endParaRPr lang="en-US" sz="2400" dirty="0">
              <a:solidFill>
                <a:srgbClr val="007298"/>
              </a:solidFill>
              <a:latin typeface="Arial Narrow" panose="020B0606020202030204" pitchFamily="34" charset="0"/>
            </a:endParaRPr>
          </a:p>
        </p:txBody>
      </p:sp>
      <p:pic>
        <p:nvPicPr>
          <p:cNvPr id="4" name="Picture 3">
            <a:extLst>
              <a:ext uri="{FF2B5EF4-FFF2-40B4-BE49-F238E27FC236}">
                <a16:creationId xmlns:a16="http://schemas.microsoft.com/office/drawing/2014/main" id="{ABD05AEC-F1A8-AA95-4EE5-A2511ECFA358}"/>
              </a:ext>
            </a:extLst>
          </p:cNvPr>
          <p:cNvPicPr>
            <a:picLocks noChangeAspect="1"/>
          </p:cNvPicPr>
          <p:nvPr/>
        </p:nvPicPr>
        <p:blipFill rotWithShape="1">
          <a:blip r:embed="rId4"/>
          <a:srcRect b="9679"/>
          <a:stretch/>
        </p:blipFill>
        <p:spPr>
          <a:xfrm>
            <a:off x="5560623" y="2280328"/>
            <a:ext cx="5789049" cy="1407737"/>
          </a:xfrm>
          <a:prstGeom prst="rect">
            <a:avLst/>
          </a:prstGeom>
        </p:spPr>
      </p:pic>
    </p:spTree>
    <p:extLst>
      <p:ext uri="{BB962C8B-B14F-4D97-AF65-F5344CB8AC3E}">
        <p14:creationId xmlns:p14="http://schemas.microsoft.com/office/powerpoint/2010/main" val="6014490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C:\Users\hja_kalli\AppData\Local\Microsoft\Windows\Temporary Internet Files\Content.IE5\P33CW41R\TresAños.-Lo-pasado-y-lo-que-vendrá-Nos-ayudas-a-avanzar[1].jpg"/>
          <p:cNvPicPr>
            <a:picLocks noChangeAspect="1" noChangeArrowheads="1"/>
          </p:cNvPicPr>
          <p:nvPr/>
        </p:nvPicPr>
        <p:blipFill rotWithShape="1">
          <a:blip r:embed="rId2">
            <a:extLst>
              <a:ext uri="{BEBA8EAE-BF5A-486C-A8C5-ECC9F3942E4B}">
                <a14:imgProps xmlns:a14="http://schemas.microsoft.com/office/drawing/2010/main">
                  <a14:imgLayer r:embed="rId3">
                    <a14:imgEffect>
                      <a14:saturation sat="66000"/>
                    </a14:imgEffect>
                    <a14:imgEffect>
                      <a14:brightnessContrast bright="40000" contrast="-20000"/>
                    </a14:imgEffect>
                  </a14:imgLayer>
                </a14:imgProps>
              </a:ext>
              <a:ext uri="{28A0092B-C50C-407E-A947-70E740481C1C}">
                <a14:useLocalDpi xmlns:a14="http://schemas.microsoft.com/office/drawing/2010/main" val="0"/>
              </a:ext>
            </a:extLst>
          </a:blip>
          <a:srcRect b="18803"/>
          <a:stretch/>
        </p:blipFill>
        <p:spPr bwMode="auto">
          <a:xfrm>
            <a:off x="-387155" y="-21655"/>
            <a:ext cx="12515023" cy="780753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5592" y="3186641"/>
            <a:ext cx="3681045" cy="646331"/>
          </a:xfrm>
          <a:prstGeom prst="rect">
            <a:avLst/>
          </a:prstGeom>
          <a:noFill/>
        </p:spPr>
        <p:txBody>
          <a:bodyPr wrap="square" rtlCol="0">
            <a:spAutoFit/>
          </a:bodyPr>
          <a:lstStyle/>
          <a:p>
            <a:pPr algn="ctr"/>
            <a:r>
              <a:rPr lang="en-US" b="1" dirty="0"/>
              <a:t>Jenipher Ochoa</a:t>
            </a:r>
          </a:p>
          <a:p>
            <a:pPr algn="ctr"/>
            <a:r>
              <a:rPr lang="en-US" dirty="0"/>
              <a:t>Pharmacy Technician</a:t>
            </a:r>
          </a:p>
        </p:txBody>
      </p:sp>
      <p:sp>
        <p:nvSpPr>
          <p:cNvPr id="9" name="TextBox 8"/>
          <p:cNvSpPr txBox="1"/>
          <p:nvPr/>
        </p:nvSpPr>
        <p:spPr>
          <a:xfrm>
            <a:off x="4424995" y="3235782"/>
            <a:ext cx="3342010" cy="646331"/>
          </a:xfrm>
          <a:prstGeom prst="rect">
            <a:avLst/>
          </a:prstGeom>
          <a:noFill/>
        </p:spPr>
        <p:txBody>
          <a:bodyPr wrap="square" rtlCol="0">
            <a:spAutoFit/>
          </a:bodyPr>
          <a:lstStyle/>
          <a:p>
            <a:pPr algn="ctr"/>
            <a:r>
              <a:rPr lang="en-US" b="1" dirty="0"/>
              <a:t>John Dunstan</a:t>
            </a:r>
          </a:p>
          <a:p>
            <a:pPr algn="ctr"/>
            <a:r>
              <a:rPr lang="en-US" dirty="0"/>
              <a:t>Project Coordinator</a:t>
            </a:r>
          </a:p>
        </p:txBody>
      </p:sp>
      <p:sp>
        <p:nvSpPr>
          <p:cNvPr id="14" name="TextBox 13"/>
          <p:cNvSpPr txBox="1"/>
          <p:nvPr/>
        </p:nvSpPr>
        <p:spPr>
          <a:xfrm>
            <a:off x="8785858" y="3196951"/>
            <a:ext cx="3342010" cy="646331"/>
          </a:xfrm>
          <a:prstGeom prst="rect">
            <a:avLst/>
          </a:prstGeom>
          <a:noFill/>
        </p:spPr>
        <p:txBody>
          <a:bodyPr wrap="square" rtlCol="0">
            <a:spAutoFit/>
          </a:bodyPr>
          <a:lstStyle/>
          <a:p>
            <a:pPr algn="ctr"/>
            <a:r>
              <a:rPr lang="en-US" b="1" dirty="0"/>
              <a:t>Najah Barnes-Thomas</a:t>
            </a:r>
          </a:p>
          <a:p>
            <a:pPr algn="ctr"/>
            <a:r>
              <a:rPr lang="en-US" dirty="0"/>
              <a:t>Pharmacy Technician</a:t>
            </a:r>
          </a:p>
        </p:txBody>
      </p:sp>
      <p:sp>
        <p:nvSpPr>
          <p:cNvPr id="18" name="TextBox 17"/>
          <p:cNvSpPr txBox="1"/>
          <p:nvPr/>
        </p:nvSpPr>
        <p:spPr>
          <a:xfrm>
            <a:off x="113925" y="6245762"/>
            <a:ext cx="3342010" cy="923330"/>
          </a:xfrm>
          <a:prstGeom prst="rect">
            <a:avLst/>
          </a:prstGeom>
          <a:noFill/>
        </p:spPr>
        <p:txBody>
          <a:bodyPr wrap="square" rtlCol="0">
            <a:spAutoFit/>
          </a:bodyPr>
          <a:lstStyle/>
          <a:p>
            <a:pPr algn="ctr"/>
            <a:r>
              <a:rPr lang="en-US" b="1" dirty="0"/>
              <a:t>Greysha Jimenez-Sanchez</a:t>
            </a:r>
          </a:p>
          <a:p>
            <a:pPr algn="ctr"/>
            <a:r>
              <a:rPr lang="en-US" dirty="0"/>
              <a:t>Call Center/ Patient Service Representative</a:t>
            </a:r>
          </a:p>
        </p:txBody>
      </p:sp>
      <p:sp>
        <p:nvSpPr>
          <p:cNvPr id="19" name="TextBox 18"/>
          <p:cNvSpPr txBox="1"/>
          <p:nvPr/>
        </p:nvSpPr>
        <p:spPr>
          <a:xfrm>
            <a:off x="4387922" y="6311239"/>
            <a:ext cx="3342010" cy="646331"/>
          </a:xfrm>
          <a:prstGeom prst="rect">
            <a:avLst/>
          </a:prstGeom>
          <a:noFill/>
        </p:spPr>
        <p:txBody>
          <a:bodyPr wrap="square" rtlCol="0">
            <a:spAutoFit/>
          </a:bodyPr>
          <a:lstStyle/>
          <a:p>
            <a:pPr algn="ctr"/>
            <a:r>
              <a:rPr lang="en-US" b="1" dirty="0"/>
              <a:t>Neha Rauf</a:t>
            </a:r>
          </a:p>
          <a:p>
            <a:pPr algn="ctr"/>
            <a:r>
              <a:rPr lang="en-US" dirty="0"/>
              <a:t>Development Specialist</a:t>
            </a:r>
          </a:p>
        </p:txBody>
      </p:sp>
      <p:sp>
        <p:nvSpPr>
          <p:cNvPr id="21" name="TextBox 20"/>
          <p:cNvSpPr txBox="1"/>
          <p:nvPr/>
        </p:nvSpPr>
        <p:spPr>
          <a:xfrm>
            <a:off x="8610643" y="6345629"/>
            <a:ext cx="3342010" cy="646331"/>
          </a:xfrm>
          <a:prstGeom prst="rect">
            <a:avLst/>
          </a:prstGeom>
          <a:noFill/>
        </p:spPr>
        <p:txBody>
          <a:bodyPr wrap="square" rtlCol="0">
            <a:spAutoFit/>
          </a:bodyPr>
          <a:lstStyle/>
          <a:p>
            <a:pPr algn="ctr"/>
            <a:r>
              <a:rPr lang="en-US" b="1" dirty="0"/>
              <a:t>Monyae Wade</a:t>
            </a:r>
          </a:p>
          <a:p>
            <a:pPr algn="ctr"/>
            <a:r>
              <a:rPr lang="en-US" dirty="0"/>
              <a:t>Behavioral Health Counselor</a:t>
            </a:r>
          </a:p>
        </p:txBody>
      </p:sp>
      <p:pic>
        <p:nvPicPr>
          <p:cNvPr id="8" name="Picture 7" descr="A person with blonde hair&#10;&#10;Description automatically generated with medium confidence">
            <a:extLst>
              <a:ext uri="{FF2B5EF4-FFF2-40B4-BE49-F238E27FC236}">
                <a16:creationId xmlns:a16="http://schemas.microsoft.com/office/drawing/2014/main" id="{F18DA847-AEA0-AED0-0655-91D7E4A9221B}"/>
              </a:ext>
            </a:extLst>
          </p:cNvPr>
          <p:cNvPicPr>
            <a:picLocks noChangeAspect="1"/>
          </p:cNvPicPr>
          <p:nvPr/>
        </p:nvPicPr>
        <p:blipFill>
          <a:blip r:embed="rId4"/>
          <a:stretch>
            <a:fillRect/>
          </a:stretch>
        </p:blipFill>
        <p:spPr>
          <a:xfrm>
            <a:off x="909032" y="1207479"/>
            <a:ext cx="1761095" cy="2026921"/>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12" name="Picture 11" descr="A person wearing glasses&#10;&#10;Description automatically generated with medium confidence">
            <a:extLst>
              <a:ext uri="{FF2B5EF4-FFF2-40B4-BE49-F238E27FC236}">
                <a16:creationId xmlns:a16="http://schemas.microsoft.com/office/drawing/2014/main" id="{D8FE05F9-62D9-3911-815D-6BF7F14ED1A6}"/>
              </a:ext>
            </a:extLst>
          </p:cNvPr>
          <p:cNvPicPr>
            <a:picLocks noChangeAspect="1"/>
          </p:cNvPicPr>
          <p:nvPr/>
        </p:nvPicPr>
        <p:blipFill>
          <a:blip r:embed="rId5"/>
          <a:stretch>
            <a:fillRect/>
          </a:stretch>
        </p:blipFill>
        <p:spPr>
          <a:xfrm>
            <a:off x="5313889" y="1201818"/>
            <a:ext cx="1789507" cy="2067708"/>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15" name="Picture 14" descr="A person smiling for the camera&#10;&#10;Description automatically generated with medium confidence">
            <a:extLst>
              <a:ext uri="{FF2B5EF4-FFF2-40B4-BE49-F238E27FC236}">
                <a16:creationId xmlns:a16="http://schemas.microsoft.com/office/drawing/2014/main" id="{963E2C92-FB50-295F-F78D-C5AE706D6180}"/>
              </a:ext>
            </a:extLst>
          </p:cNvPr>
          <p:cNvPicPr>
            <a:picLocks noChangeAspect="1"/>
          </p:cNvPicPr>
          <p:nvPr/>
        </p:nvPicPr>
        <p:blipFill>
          <a:blip r:embed="rId6"/>
          <a:stretch>
            <a:fillRect/>
          </a:stretch>
        </p:blipFill>
        <p:spPr>
          <a:xfrm>
            <a:off x="9474199" y="1168543"/>
            <a:ext cx="1924677" cy="1997523"/>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22" name="Picture 21" descr="A picture containing person, wall, person, smiling&#10;&#10;Description automatically generated">
            <a:extLst>
              <a:ext uri="{FF2B5EF4-FFF2-40B4-BE49-F238E27FC236}">
                <a16:creationId xmlns:a16="http://schemas.microsoft.com/office/drawing/2014/main" id="{1A274B6D-0BB5-9EAC-D065-2A7C0F37E78F}"/>
              </a:ext>
            </a:extLst>
          </p:cNvPr>
          <p:cNvPicPr>
            <a:picLocks noChangeAspect="1"/>
          </p:cNvPicPr>
          <p:nvPr/>
        </p:nvPicPr>
        <p:blipFill>
          <a:blip r:embed="rId7"/>
          <a:stretch>
            <a:fillRect/>
          </a:stretch>
        </p:blipFill>
        <p:spPr>
          <a:xfrm>
            <a:off x="867582" y="4136164"/>
            <a:ext cx="1802546" cy="2124020"/>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24" name="Picture 23" descr="A picture containing person, wall, indoor, person&#10;&#10;Description automatically generated">
            <a:extLst>
              <a:ext uri="{FF2B5EF4-FFF2-40B4-BE49-F238E27FC236}">
                <a16:creationId xmlns:a16="http://schemas.microsoft.com/office/drawing/2014/main" id="{550BB53E-0BB6-455D-3E72-F486B5E46060}"/>
              </a:ext>
            </a:extLst>
          </p:cNvPr>
          <p:cNvPicPr>
            <a:picLocks noChangeAspect="1"/>
          </p:cNvPicPr>
          <p:nvPr/>
        </p:nvPicPr>
        <p:blipFill>
          <a:blip r:embed="rId8"/>
          <a:stretch>
            <a:fillRect/>
          </a:stretch>
        </p:blipFill>
        <p:spPr>
          <a:xfrm>
            <a:off x="5287125" y="4050704"/>
            <a:ext cx="1864273" cy="2200713"/>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28" name="Picture 27" descr="A person wearing glasses&#10;&#10;Description automatically generated with low confidence">
            <a:extLst>
              <a:ext uri="{FF2B5EF4-FFF2-40B4-BE49-F238E27FC236}">
                <a16:creationId xmlns:a16="http://schemas.microsoft.com/office/drawing/2014/main" id="{47FC0127-155D-734C-36C1-E2AD66716622}"/>
              </a:ext>
            </a:extLst>
          </p:cNvPr>
          <p:cNvPicPr>
            <a:picLocks noChangeAspect="1"/>
          </p:cNvPicPr>
          <p:nvPr/>
        </p:nvPicPr>
        <p:blipFill rotWithShape="1">
          <a:blip r:embed="rId9"/>
          <a:srcRect l="3119" r="4058"/>
          <a:stretch/>
        </p:blipFill>
        <p:spPr>
          <a:xfrm>
            <a:off x="9391827" y="4009203"/>
            <a:ext cx="2007049" cy="2319333"/>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sp>
        <p:nvSpPr>
          <p:cNvPr id="3" name="Rectangle 2">
            <a:extLst>
              <a:ext uri="{FF2B5EF4-FFF2-40B4-BE49-F238E27FC236}">
                <a16:creationId xmlns:a16="http://schemas.microsoft.com/office/drawing/2014/main" id="{3F730894-AC5B-12F4-E40E-669D347AC59A}"/>
              </a:ext>
            </a:extLst>
          </p:cNvPr>
          <p:cNvSpPr/>
          <p:nvPr/>
        </p:nvSpPr>
        <p:spPr>
          <a:xfrm>
            <a:off x="-386383" y="-16249"/>
            <a:ext cx="12664108" cy="953409"/>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Subtitle 7">
            <a:extLst>
              <a:ext uri="{FF2B5EF4-FFF2-40B4-BE49-F238E27FC236}">
                <a16:creationId xmlns:a16="http://schemas.microsoft.com/office/drawing/2014/main" id="{ADC16906-E5CF-7F8C-20B9-1114E32BE3D0}"/>
              </a:ext>
            </a:extLst>
          </p:cNvPr>
          <p:cNvSpPr txBox="1">
            <a:spLocks/>
          </p:cNvSpPr>
          <p:nvPr/>
        </p:nvSpPr>
        <p:spPr>
          <a:xfrm>
            <a:off x="547814" y="84376"/>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Welcome Everyone!</a:t>
            </a:r>
          </a:p>
        </p:txBody>
      </p:sp>
      <p:pic>
        <p:nvPicPr>
          <p:cNvPr id="5" name="Picture 4">
            <a:extLst>
              <a:ext uri="{FF2B5EF4-FFF2-40B4-BE49-F238E27FC236}">
                <a16:creationId xmlns:a16="http://schemas.microsoft.com/office/drawing/2014/main" id="{EA142FD2-2721-DD90-60A0-FEBDE0DEAC5E}"/>
              </a:ext>
            </a:extLst>
          </p:cNvPr>
          <p:cNvPicPr>
            <a:picLocks noChangeAspect="1"/>
          </p:cNvPicPr>
          <p:nvPr/>
        </p:nvPicPr>
        <p:blipFill>
          <a:blip r:embed="rId10"/>
          <a:stretch>
            <a:fillRect/>
          </a:stretch>
        </p:blipFill>
        <p:spPr>
          <a:xfrm>
            <a:off x="-376858" y="905780"/>
            <a:ext cx="12664108" cy="160607"/>
          </a:xfrm>
          <a:prstGeom prst="rect">
            <a:avLst/>
          </a:prstGeom>
        </p:spPr>
      </p:pic>
    </p:spTree>
    <p:extLst>
      <p:ext uri="{BB962C8B-B14F-4D97-AF65-F5344CB8AC3E}">
        <p14:creationId xmlns:p14="http://schemas.microsoft.com/office/powerpoint/2010/main" val="24231769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 descr="C:\Users\hja_kalli\AppData\Local\Microsoft\Windows\Temporary Internet Files\Content.IE5\P33CW41R\TresAños.-Lo-pasado-y-lo-que-vendrá-Nos-ayudas-a-avanzar[1].jpg"/>
          <p:cNvPicPr>
            <a:picLocks noChangeAspect="1" noChangeArrowheads="1"/>
          </p:cNvPicPr>
          <p:nvPr/>
        </p:nvPicPr>
        <p:blipFill rotWithShape="1">
          <a:blip r:embed="rId2">
            <a:extLst>
              <a:ext uri="{BEBA8EAE-BF5A-486C-A8C5-ECC9F3942E4B}">
                <a14:imgProps xmlns:a14="http://schemas.microsoft.com/office/drawing/2010/main">
                  <a14:imgLayer r:embed="rId3">
                    <a14:imgEffect>
                      <a14:saturation sat="66000"/>
                    </a14:imgEffect>
                    <a14:imgEffect>
                      <a14:brightnessContrast bright="40000" contrast="-20000"/>
                    </a14:imgEffect>
                  </a14:imgLayer>
                </a14:imgProps>
              </a:ext>
              <a:ext uri="{28A0092B-C50C-407E-A947-70E740481C1C}">
                <a14:useLocalDpi xmlns:a14="http://schemas.microsoft.com/office/drawing/2010/main" val="0"/>
              </a:ext>
            </a:extLst>
          </a:blip>
          <a:srcRect b="18803"/>
          <a:stretch/>
        </p:blipFill>
        <p:spPr bwMode="auto">
          <a:xfrm>
            <a:off x="59822" y="291670"/>
            <a:ext cx="12106921" cy="755294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3BCA6263-9180-7C4C-BEA8-E2FF3F652B43}"/>
              </a:ext>
            </a:extLst>
          </p:cNvPr>
          <p:cNvSpPr/>
          <p:nvPr/>
        </p:nvSpPr>
        <p:spPr>
          <a:xfrm>
            <a:off x="6355492" y="7728017"/>
            <a:ext cx="6075177" cy="19266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3989047" y="3199613"/>
            <a:ext cx="4155540" cy="646331"/>
          </a:xfrm>
          <a:prstGeom prst="rect">
            <a:avLst/>
          </a:prstGeom>
          <a:noFill/>
        </p:spPr>
        <p:txBody>
          <a:bodyPr wrap="square" rtlCol="0">
            <a:spAutoFit/>
          </a:bodyPr>
          <a:lstStyle/>
          <a:p>
            <a:pPr algn="ctr"/>
            <a:r>
              <a:rPr lang="en-US" b="1" dirty="0"/>
              <a:t>Mercy Kissi</a:t>
            </a:r>
          </a:p>
          <a:p>
            <a:pPr algn="ctr"/>
            <a:r>
              <a:rPr lang="en-US" dirty="0"/>
              <a:t>Dental Assistant</a:t>
            </a:r>
          </a:p>
        </p:txBody>
      </p:sp>
      <p:sp>
        <p:nvSpPr>
          <p:cNvPr id="12" name="TextBox 11"/>
          <p:cNvSpPr txBox="1"/>
          <p:nvPr/>
        </p:nvSpPr>
        <p:spPr>
          <a:xfrm>
            <a:off x="0" y="3162428"/>
            <a:ext cx="3738584" cy="923330"/>
          </a:xfrm>
          <a:prstGeom prst="rect">
            <a:avLst/>
          </a:prstGeom>
          <a:noFill/>
        </p:spPr>
        <p:txBody>
          <a:bodyPr wrap="square" rtlCol="0">
            <a:spAutoFit/>
          </a:bodyPr>
          <a:lstStyle/>
          <a:p>
            <a:pPr algn="ctr"/>
            <a:r>
              <a:rPr lang="en-US" b="1" dirty="0"/>
              <a:t>George Hanna</a:t>
            </a:r>
          </a:p>
          <a:p>
            <a:pPr algn="ctr"/>
            <a:r>
              <a:rPr lang="en-US" dirty="0"/>
              <a:t>Accountant I</a:t>
            </a:r>
          </a:p>
          <a:p>
            <a:pPr algn="ctr"/>
            <a:endParaRPr lang="en-US" dirty="0"/>
          </a:p>
        </p:txBody>
      </p:sp>
      <p:sp>
        <p:nvSpPr>
          <p:cNvPr id="15" name="TextBox 14"/>
          <p:cNvSpPr txBox="1"/>
          <p:nvPr/>
        </p:nvSpPr>
        <p:spPr>
          <a:xfrm>
            <a:off x="8495670" y="3109389"/>
            <a:ext cx="3342010" cy="646331"/>
          </a:xfrm>
          <a:prstGeom prst="rect">
            <a:avLst/>
          </a:prstGeom>
          <a:noFill/>
        </p:spPr>
        <p:txBody>
          <a:bodyPr wrap="square" rtlCol="0">
            <a:spAutoFit/>
          </a:bodyPr>
          <a:lstStyle/>
          <a:p>
            <a:pPr algn="ctr"/>
            <a:r>
              <a:rPr lang="en-US" b="1" dirty="0"/>
              <a:t>Marc Kamenitz</a:t>
            </a:r>
          </a:p>
          <a:p>
            <a:pPr algn="ctr"/>
            <a:r>
              <a:rPr lang="en-US" dirty="0"/>
              <a:t>Podiatrist </a:t>
            </a:r>
          </a:p>
        </p:txBody>
      </p:sp>
      <p:sp>
        <p:nvSpPr>
          <p:cNvPr id="16" name="TextBox 15"/>
          <p:cNvSpPr txBox="1"/>
          <p:nvPr/>
        </p:nvSpPr>
        <p:spPr>
          <a:xfrm>
            <a:off x="83874" y="6018424"/>
            <a:ext cx="3342010" cy="646331"/>
          </a:xfrm>
          <a:prstGeom prst="rect">
            <a:avLst/>
          </a:prstGeom>
          <a:noFill/>
        </p:spPr>
        <p:txBody>
          <a:bodyPr wrap="square" rtlCol="0">
            <a:spAutoFit/>
          </a:bodyPr>
          <a:lstStyle/>
          <a:p>
            <a:pPr algn="ctr"/>
            <a:r>
              <a:rPr lang="en-US" b="1" dirty="0"/>
              <a:t>Nantale Nsibirwa </a:t>
            </a:r>
          </a:p>
          <a:p>
            <a:pPr algn="ctr"/>
            <a:r>
              <a:rPr lang="en-US" dirty="0"/>
              <a:t>Nurse Practitioner Resident </a:t>
            </a:r>
          </a:p>
        </p:txBody>
      </p:sp>
      <p:sp>
        <p:nvSpPr>
          <p:cNvPr id="17" name="TextBox 16"/>
          <p:cNvSpPr txBox="1"/>
          <p:nvPr/>
        </p:nvSpPr>
        <p:spPr>
          <a:xfrm>
            <a:off x="4237291" y="6000304"/>
            <a:ext cx="3342010" cy="646331"/>
          </a:xfrm>
          <a:prstGeom prst="rect">
            <a:avLst/>
          </a:prstGeom>
          <a:noFill/>
        </p:spPr>
        <p:txBody>
          <a:bodyPr wrap="square" rtlCol="0">
            <a:spAutoFit/>
          </a:bodyPr>
          <a:lstStyle/>
          <a:p>
            <a:pPr algn="ctr"/>
            <a:r>
              <a:rPr lang="en-US" b="1" dirty="0"/>
              <a:t>Joy Ugorji</a:t>
            </a:r>
          </a:p>
          <a:p>
            <a:pPr algn="ctr"/>
            <a:r>
              <a:rPr lang="en-US" dirty="0"/>
              <a:t>Nurse Practitioner Resident </a:t>
            </a:r>
          </a:p>
        </p:txBody>
      </p:sp>
      <p:sp>
        <p:nvSpPr>
          <p:cNvPr id="21" name="TextBox 20"/>
          <p:cNvSpPr txBox="1"/>
          <p:nvPr/>
        </p:nvSpPr>
        <p:spPr>
          <a:xfrm>
            <a:off x="8390708" y="5979099"/>
            <a:ext cx="3342010" cy="646331"/>
          </a:xfrm>
          <a:prstGeom prst="rect">
            <a:avLst/>
          </a:prstGeom>
          <a:noFill/>
        </p:spPr>
        <p:txBody>
          <a:bodyPr wrap="square" rtlCol="0">
            <a:spAutoFit/>
          </a:bodyPr>
          <a:lstStyle/>
          <a:p>
            <a:pPr algn="ctr"/>
            <a:r>
              <a:rPr lang="en-US" b="1" dirty="0"/>
              <a:t>Gladys Jaspe</a:t>
            </a:r>
          </a:p>
          <a:p>
            <a:pPr algn="ctr"/>
            <a:r>
              <a:rPr lang="en-US" dirty="0"/>
              <a:t>Certified Medical Assistant</a:t>
            </a:r>
          </a:p>
        </p:txBody>
      </p:sp>
      <p:pic>
        <p:nvPicPr>
          <p:cNvPr id="5" name="Picture 4" descr="A picture containing person, wall, indoor&#10;&#10;Description automatically generated">
            <a:extLst>
              <a:ext uri="{FF2B5EF4-FFF2-40B4-BE49-F238E27FC236}">
                <a16:creationId xmlns:a16="http://schemas.microsoft.com/office/drawing/2014/main" id="{EC9DC8E1-7440-030C-2368-4EBAC652D72C}"/>
              </a:ext>
            </a:extLst>
          </p:cNvPr>
          <p:cNvPicPr>
            <a:picLocks noChangeAspect="1"/>
          </p:cNvPicPr>
          <p:nvPr/>
        </p:nvPicPr>
        <p:blipFill>
          <a:blip r:embed="rId4"/>
          <a:stretch>
            <a:fillRect/>
          </a:stretch>
        </p:blipFill>
        <p:spPr>
          <a:xfrm>
            <a:off x="5205256" y="4043098"/>
            <a:ext cx="1508043" cy="1975326"/>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9" name="Picture 8" descr="A person wearing a white shirt and blue tie&#10;&#10;Description automatically generated with medium confidence">
            <a:extLst>
              <a:ext uri="{FF2B5EF4-FFF2-40B4-BE49-F238E27FC236}">
                <a16:creationId xmlns:a16="http://schemas.microsoft.com/office/drawing/2014/main" id="{02B2342C-2ADF-6478-1F3E-EA9E9CF7B290}"/>
              </a:ext>
            </a:extLst>
          </p:cNvPr>
          <p:cNvPicPr>
            <a:picLocks noChangeAspect="1"/>
          </p:cNvPicPr>
          <p:nvPr/>
        </p:nvPicPr>
        <p:blipFill>
          <a:blip r:embed="rId5"/>
          <a:stretch>
            <a:fillRect/>
          </a:stretch>
        </p:blipFill>
        <p:spPr>
          <a:xfrm flipH="1">
            <a:off x="983163" y="1216978"/>
            <a:ext cx="1791404" cy="1975326"/>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19" name="Picture 18" descr="A person smiling for the camera&#10;&#10;Description automatically generated with medium confidence">
            <a:extLst>
              <a:ext uri="{FF2B5EF4-FFF2-40B4-BE49-F238E27FC236}">
                <a16:creationId xmlns:a16="http://schemas.microsoft.com/office/drawing/2014/main" id="{5A0A6C1E-87E1-9627-47B3-F9DF724F356B}"/>
              </a:ext>
            </a:extLst>
          </p:cNvPr>
          <p:cNvPicPr>
            <a:picLocks noChangeAspect="1"/>
          </p:cNvPicPr>
          <p:nvPr/>
        </p:nvPicPr>
        <p:blipFill>
          <a:blip r:embed="rId6"/>
          <a:stretch>
            <a:fillRect/>
          </a:stretch>
        </p:blipFill>
        <p:spPr>
          <a:xfrm>
            <a:off x="9469832" y="1259359"/>
            <a:ext cx="1515190" cy="1902596"/>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26" name="Picture 25" descr="A person smiling for the camera&#10;&#10;Description automatically generated with medium confidence">
            <a:extLst>
              <a:ext uri="{FF2B5EF4-FFF2-40B4-BE49-F238E27FC236}">
                <a16:creationId xmlns:a16="http://schemas.microsoft.com/office/drawing/2014/main" id="{675B0417-F10A-D11F-DF64-1EE3892027F3}"/>
              </a:ext>
            </a:extLst>
          </p:cNvPr>
          <p:cNvPicPr>
            <a:picLocks noChangeAspect="1"/>
          </p:cNvPicPr>
          <p:nvPr/>
        </p:nvPicPr>
        <p:blipFill>
          <a:blip r:embed="rId7"/>
          <a:stretch>
            <a:fillRect/>
          </a:stretch>
        </p:blipFill>
        <p:spPr>
          <a:xfrm>
            <a:off x="1195476" y="4043098"/>
            <a:ext cx="1347631" cy="1909622"/>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29" name="Picture 28" descr="A person wearing glasses&#10;&#10;Description automatically generated with medium confidence">
            <a:extLst>
              <a:ext uri="{FF2B5EF4-FFF2-40B4-BE49-F238E27FC236}">
                <a16:creationId xmlns:a16="http://schemas.microsoft.com/office/drawing/2014/main" id="{58DE9C2D-0ED2-6556-28E7-CB07DC6EE1B1}"/>
              </a:ext>
            </a:extLst>
          </p:cNvPr>
          <p:cNvPicPr>
            <a:picLocks noChangeAspect="1"/>
          </p:cNvPicPr>
          <p:nvPr/>
        </p:nvPicPr>
        <p:blipFill>
          <a:blip r:embed="rId8"/>
          <a:stretch>
            <a:fillRect/>
          </a:stretch>
        </p:blipFill>
        <p:spPr>
          <a:xfrm rot="5400000">
            <a:off x="9011386" y="4137993"/>
            <a:ext cx="2168217" cy="1626163"/>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32" name="Picture 31" descr="A close-up of a person&#10;&#10;Description automatically generated">
            <a:extLst>
              <a:ext uri="{FF2B5EF4-FFF2-40B4-BE49-F238E27FC236}">
                <a16:creationId xmlns:a16="http://schemas.microsoft.com/office/drawing/2014/main" id="{D24AEF77-266F-9A61-521C-1A7DC1C2664C}"/>
              </a:ext>
            </a:extLst>
          </p:cNvPr>
          <p:cNvPicPr>
            <a:picLocks noChangeAspect="1"/>
          </p:cNvPicPr>
          <p:nvPr/>
        </p:nvPicPr>
        <p:blipFill>
          <a:blip r:embed="rId9"/>
          <a:stretch>
            <a:fillRect/>
          </a:stretch>
        </p:blipFill>
        <p:spPr>
          <a:xfrm>
            <a:off x="5264639" y="1168947"/>
            <a:ext cx="1704975" cy="2114550"/>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sp>
        <p:nvSpPr>
          <p:cNvPr id="2" name="Rectangle 1">
            <a:extLst>
              <a:ext uri="{FF2B5EF4-FFF2-40B4-BE49-F238E27FC236}">
                <a16:creationId xmlns:a16="http://schemas.microsoft.com/office/drawing/2014/main" id="{A2989186-71EC-B671-FB27-45A1C67F70F9}"/>
              </a:ext>
            </a:extLst>
          </p:cNvPr>
          <p:cNvSpPr/>
          <p:nvPr/>
        </p:nvSpPr>
        <p:spPr>
          <a:xfrm>
            <a:off x="-1" y="-36129"/>
            <a:ext cx="12392021" cy="973289"/>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7">
            <a:extLst>
              <a:ext uri="{FF2B5EF4-FFF2-40B4-BE49-F238E27FC236}">
                <a16:creationId xmlns:a16="http://schemas.microsoft.com/office/drawing/2014/main" id="{9B6E90A5-4506-5ECB-3FE6-A4DCEDA9BD18}"/>
              </a:ext>
            </a:extLst>
          </p:cNvPr>
          <p:cNvSpPr txBox="1">
            <a:spLocks/>
          </p:cNvSpPr>
          <p:nvPr/>
        </p:nvSpPr>
        <p:spPr>
          <a:xfrm>
            <a:off x="792348" y="70190"/>
            <a:ext cx="8734603" cy="694498"/>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Welcome Everyone!</a:t>
            </a:r>
          </a:p>
        </p:txBody>
      </p:sp>
      <p:pic>
        <p:nvPicPr>
          <p:cNvPr id="7" name="Picture 6">
            <a:extLst>
              <a:ext uri="{FF2B5EF4-FFF2-40B4-BE49-F238E27FC236}">
                <a16:creationId xmlns:a16="http://schemas.microsoft.com/office/drawing/2014/main" id="{E71921E5-3601-54C0-2CC5-27B39FE344B5}"/>
              </a:ext>
            </a:extLst>
          </p:cNvPr>
          <p:cNvPicPr>
            <a:picLocks noChangeAspect="1"/>
          </p:cNvPicPr>
          <p:nvPr/>
        </p:nvPicPr>
        <p:blipFill>
          <a:blip r:embed="rId10"/>
          <a:stretch>
            <a:fillRect/>
          </a:stretch>
        </p:blipFill>
        <p:spPr>
          <a:xfrm>
            <a:off x="-17586" y="909110"/>
            <a:ext cx="12401548" cy="157277"/>
          </a:xfrm>
          <a:prstGeom prst="rect">
            <a:avLst/>
          </a:prstGeom>
        </p:spPr>
      </p:pic>
    </p:spTree>
    <p:extLst>
      <p:ext uri="{BB962C8B-B14F-4D97-AF65-F5344CB8AC3E}">
        <p14:creationId xmlns:p14="http://schemas.microsoft.com/office/powerpoint/2010/main" val="40992899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C:\Users\hja_kalli\AppData\Local\Microsoft\Windows\Temporary Internet Files\Content.IE5\P33CW41R\TresAños.-Lo-pasado-y-lo-que-vendrá-Nos-ayudas-a-avanzar[1].jpg"/>
          <p:cNvPicPr>
            <a:picLocks noChangeAspect="1" noChangeArrowheads="1"/>
          </p:cNvPicPr>
          <p:nvPr/>
        </p:nvPicPr>
        <p:blipFill rotWithShape="1">
          <a:blip r:embed="rId2">
            <a:extLst>
              <a:ext uri="{BEBA8EAE-BF5A-486C-A8C5-ECC9F3942E4B}">
                <a14:imgProps xmlns:a14="http://schemas.microsoft.com/office/drawing/2010/main">
                  <a14:imgLayer r:embed="rId3">
                    <a14:imgEffect>
                      <a14:saturation sat="66000"/>
                    </a14:imgEffect>
                    <a14:imgEffect>
                      <a14:brightnessContrast bright="40000" contrast="-20000"/>
                    </a14:imgEffect>
                  </a14:imgLayer>
                </a14:imgProps>
              </a:ext>
              <a:ext uri="{28A0092B-C50C-407E-A947-70E740481C1C}">
                <a14:useLocalDpi xmlns:a14="http://schemas.microsoft.com/office/drawing/2010/main" val="0"/>
              </a:ext>
            </a:extLst>
          </a:blip>
          <a:srcRect b="18803"/>
          <a:stretch/>
        </p:blipFill>
        <p:spPr bwMode="auto">
          <a:xfrm>
            <a:off x="48332" y="678967"/>
            <a:ext cx="12515023" cy="7807536"/>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100300" y="6211911"/>
            <a:ext cx="3342010" cy="646331"/>
          </a:xfrm>
          <a:prstGeom prst="rect">
            <a:avLst/>
          </a:prstGeom>
          <a:noFill/>
        </p:spPr>
        <p:txBody>
          <a:bodyPr wrap="square" rtlCol="0">
            <a:spAutoFit/>
          </a:bodyPr>
          <a:lstStyle/>
          <a:p>
            <a:pPr algn="ctr"/>
            <a:r>
              <a:rPr lang="en-US" b="1" dirty="0"/>
              <a:t>Darchelle Barber</a:t>
            </a:r>
          </a:p>
          <a:p>
            <a:pPr algn="ctr"/>
            <a:r>
              <a:rPr lang="en-US" dirty="0"/>
              <a:t>Medical Biller Coder</a:t>
            </a:r>
          </a:p>
        </p:txBody>
      </p:sp>
      <p:sp>
        <p:nvSpPr>
          <p:cNvPr id="10" name="TextBox 9"/>
          <p:cNvSpPr txBox="1"/>
          <p:nvPr/>
        </p:nvSpPr>
        <p:spPr>
          <a:xfrm>
            <a:off x="0" y="3191442"/>
            <a:ext cx="3342010" cy="646331"/>
          </a:xfrm>
          <a:prstGeom prst="rect">
            <a:avLst/>
          </a:prstGeom>
          <a:noFill/>
        </p:spPr>
        <p:txBody>
          <a:bodyPr wrap="square" rtlCol="0">
            <a:spAutoFit/>
          </a:bodyPr>
          <a:lstStyle/>
          <a:p>
            <a:pPr algn="ctr"/>
            <a:r>
              <a:rPr lang="en-US" b="1" dirty="0"/>
              <a:t>Carlia Coates</a:t>
            </a:r>
          </a:p>
          <a:p>
            <a:pPr algn="ctr"/>
            <a:r>
              <a:rPr lang="en-US" dirty="0"/>
              <a:t>Security Guard </a:t>
            </a:r>
          </a:p>
        </p:txBody>
      </p:sp>
      <p:sp>
        <p:nvSpPr>
          <p:cNvPr id="15" name="TextBox 14"/>
          <p:cNvSpPr txBox="1"/>
          <p:nvPr/>
        </p:nvSpPr>
        <p:spPr>
          <a:xfrm>
            <a:off x="3251449" y="3324865"/>
            <a:ext cx="5106494" cy="646331"/>
          </a:xfrm>
          <a:prstGeom prst="rect">
            <a:avLst/>
          </a:prstGeom>
          <a:noFill/>
        </p:spPr>
        <p:txBody>
          <a:bodyPr wrap="square" rtlCol="0">
            <a:spAutoFit/>
          </a:bodyPr>
          <a:lstStyle/>
          <a:p>
            <a:pPr algn="ctr"/>
            <a:r>
              <a:rPr lang="en-US" b="1" dirty="0"/>
              <a:t>Sam Arami</a:t>
            </a:r>
          </a:p>
          <a:p>
            <a:pPr algn="ctr"/>
            <a:r>
              <a:rPr lang="en-US" dirty="0"/>
              <a:t>Post-Graduate 2Y  Ambulatory Care Pharmacy Res.</a:t>
            </a:r>
          </a:p>
        </p:txBody>
      </p:sp>
      <p:sp>
        <p:nvSpPr>
          <p:cNvPr id="16" name="TextBox 15"/>
          <p:cNvSpPr txBox="1"/>
          <p:nvPr/>
        </p:nvSpPr>
        <p:spPr>
          <a:xfrm>
            <a:off x="8475191" y="3278383"/>
            <a:ext cx="3342010" cy="646331"/>
          </a:xfrm>
          <a:prstGeom prst="rect">
            <a:avLst/>
          </a:prstGeom>
          <a:noFill/>
        </p:spPr>
        <p:txBody>
          <a:bodyPr wrap="square" rtlCol="0">
            <a:spAutoFit/>
          </a:bodyPr>
          <a:lstStyle/>
          <a:p>
            <a:pPr algn="ctr"/>
            <a:r>
              <a:rPr lang="en-US" b="1" dirty="0"/>
              <a:t>Bridget Maximonis</a:t>
            </a:r>
          </a:p>
          <a:p>
            <a:pPr algn="ctr"/>
            <a:r>
              <a:rPr lang="en-US" dirty="0"/>
              <a:t>Grants Specialist</a:t>
            </a:r>
          </a:p>
        </p:txBody>
      </p:sp>
      <p:sp>
        <p:nvSpPr>
          <p:cNvPr id="25" name="TextBox 24"/>
          <p:cNvSpPr txBox="1"/>
          <p:nvPr/>
        </p:nvSpPr>
        <p:spPr>
          <a:xfrm>
            <a:off x="4090217" y="6290423"/>
            <a:ext cx="3342010" cy="646331"/>
          </a:xfrm>
          <a:prstGeom prst="rect">
            <a:avLst/>
          </a:prstGeom>
          <a:noFill/>
        </p:spPr>
        <p:txBody>
          <a:bodyPr wrap="square" rtlCol="0">
            <a:spAutoFit/>
          </a:bodyPr>
          <a:lstStyle/>
          <a:p>
            <a:pPr algn="ctr"/>
            <a:r>
              <a:rPr lang="en-US" b="1" dirty="0"/>
              <a:t>Charisma Phillips</a:t>
            </a:r>
          </a:p>
          <a:p>
            <a:pPr algn="ctr"/>
            <a:r>
              <a:rPr lang="en-US" dirty="0"/>
              <a:t>Administrative Assistant</a:t>
            </a:r>
          </a:p>
        </p:txBody>
      </p:sp>
      <p:sp>
        <p:nvSpPr>
          <p:cNvPr id="28" name="TextBox 27"/>
          <p:cNvSpPr txBox="1"/>
          <p:nvPr/>
        </p:nvSpPr>
        <p:spPr>
          <a:xfrm>
            <a:off x="8549940" y="6354964"/>
            <a:ext cx="3342010" cy="646331"/>
          </a:xfrm>
          <a:prstGeom prst="rect">
            <a:avLst/>
          </a:prstGeom>
          <a:noFill/>
        </p:spPr>
        <p:txBody>
          <a:bodyPr wrap="square" rtlCol="0">
            <a:spAutoFit/>
          </a:bodyPr>
          <a:lstStyle/>
          <a:p>
            <a:pPr algn="ctr"/>
            <a:r>
              <a:rPr lang="en-US" b="1" dirty="0"/>
              <a:t>Tyrone Miles</a:t>
            </a:r>
          </a:p>
          <a:p>
            <a:pPr algn="ctr"/>
            <a:r>
              <a:rPr lang="en-US" dirty="0"/>
              <a:t>Behavioral Health Counselor</a:t>
            </a:r>
          </a:p>
        </p:txBody>
      </p:sp>
      <p:pic>
        <p:nvPicPr>
          <p:cNvPr id="4" name="Picture 3" descr="A picture containing person, person, wall, glasses&#10;&#10;Description automatically generated">
            <a:extLst>
              <a:ext uri="{FF2B5EF4-FFF2-40B4-BE49-F238E27FC236}">
                <a16:creationId xmlns:a16="http://schemas.microsoft.com/office/drawing/2014/main" id="{C96BD94C-9167-357E-99DC-E61EBD01BC23}"/>
              </a:ext>
            </a:extLst>
          </p:cNvPr>
          <p:cNvPicPr>
            <a:picLocks noChangeAspect="1"/>
          </p:cNvPicPr>
          <p:nvPr/>
        </p:nvPicPr>
        <p:blipFill>
          <a:blip r:embed="rId4"/>
          <a:stretch>
            <a:fillRect/>
          </a:stretch>
        </p:blipFill>
        <p:spPr>
          <a:xfrm>
            <a:off x="9369976" y="4138007"/>
            <a:ext cx="1659973" cy="2297249"/>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9" name="Picture 8" descr="A person with curly hair&#10;&#10;Description automatically generated with low confidence">
            <a:extLst>
              <a:ext uri="{FF2B5EF4-FFF2-40B4-BE49-F238E27FC236}">
                <a16:creationId xmlns:a16="http://schemas.microsoft.com/office/drawing/2014/main" id="{D9B783E5-1C11-DA8B-875D-CB002B1A05E4}"/>
              </a:ext>
            </a:extLst>
          </p:cNvPr>
          <p:cNvPicPr>
            <a:picLocks noChangeAspect="1"/>
          </p:cNvPicPr>
          <p:nvPr/>
        </p:nvPicPr>
        <p:blipFill>
          <a:blip r:embed="rId5"/>
          <a:stretch>
            <a:fillRect/>
          </a:stretch>
        </p:blipFill>
        <p:spPr>
          <a:xfrm>
            <a:off x="658158" y="4037007"/>
            <a:ext cx="1825094" cy="2174904"/>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13" name="Picture 12" descr="A picture containing person, hairpiece&#10;&#10;Description automatically generated">
            <a:extLst>
              <a:ext uri="{FF2B5EF4-FFF2-40B4-BE49-F238E27FC236}">
                <a16:creationId xmlns:a16="http://schemas.microsoft.com/office/drawing/2014/main" id="{BD83D16B-15D7-4ABF-C4AA-478359318315}"/>
              </a:ext>
            </a:extLst>
          </p:cNvPr>
          <p:cNvPicPr>
            <a:picLocks noChangeAspect="1"/>
          </p:cNvPicPr>
          <p:nvPr/>
        </p:nvPicPr>
        <p:blipFill>
          <a:blip r:embed="rId6"/>
          <a:stretch>
            <a:fillRect/>
          </a:stretch>
        </p:blipFill>
        <p:spPr>
          <a:xfrm>
            <a:off x="4887618" y="4153420"/>
            <a:ext cx="1983740" cy="2099074"/>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18" name="Picture 17" descr="A close-up of a person smiling&#10;&#10;Description automatically generated">
            <a:extLst>
              <a:ext uri="{FF2B5EF4-FFF2-40B4-BE49-F238E27FC236}">
                <a16:creationId xmlns:a16="http://schemas.microsoft.com/office/drawing/2014/main" id="{19196B61-E202-612C-419F-A4761AD77DAE}"/>
              </a:ext>
            </a:extLst>
          </p:cNvPr>
          <p:cNvPicPr>
            <a:picLocks noChangeAspect="1"/>
          </p:cNvPicPr>
          <p:nvPr/>
        </p:nvPicPr>
        <p:blipFill>
          <a:blip r:embed="rId7"/>
          <a:stretch>
            <a:fillRect/>
          </a:stretch>
        </p:blipFill>
        <p:spPr>
          <a:xfrm>
            <a:off x="9274739" y="1284086"/>
            <a:ext cx="1659974" cy="2081017"/>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22" name="Picture 21" descr="A person with a beard&#10;&#10;Description automatically generated with medium confidence">
            <a:extLst>
              <a:ext uri="{FF2B5EF4-FFF2-40B4-BE49-F238E27FC236}">
                <a16:creationId xmlns:a16="http://schemas.microsoft.com/office/drawing/2014/main" id="{1DE1DAEE-E6CA-4661-B689-BBB2ED10701C}"/>
              </a:ext>
            </a:extLst>
          </p:cNvPr>
          <p:cNvPicPr>
            <a:picLocks noChangeAspect="1"/>
          </p:cNvPicPr>
          <p:nvPr/>
        </p:nvPicPr>
        <p:blipFill rotWithShape="1">
          <a:blip r:embed="rId8"/>
          <a:srcRect l="5352" r="4281"/>
          <a:stretch/>
        </p:blipFill>
        <p:spPr>
          <a:xfrm>
            <a:off x="4982198" y="1309112"/>
            <a:ext cx="1875074" cy="2092232"/>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24" name="Picture 23" descr="A person with a flower in the hair&#10;&#10;Description automatically generated with medium confidence">
            <a:extLst>
              <a:ext uri="{FF2B5EF4-FFF2-40B4-BE49-F238E27FC236}">
                <a16:creationId xmlns:a16="http://schemas.microsoft.com/office/drawing/2014/main" id="{4B658542-CE51-386B-C86A-C350891339FA}"/>
              </a:ext>
            </a:extLst>
          </p:cNvPr>
          <p:cNvPicPr>
            <a:picLocks noChangeAspect="1"/>
          </p:cNvPicPr>
          <p:nvPr/>
        </p:nvPicPr>
        <p:blipFill>
          <a:blip r:embed="rId9"/>
          <a:stretch>
            <a:fillRect/>
          </a:stretch>
        </p:blipFill>
        <p:spPr>
          <a:xfrm>
            <a:off x="916484" y="1309112"/>
            <a:ext cx="1488944" cy="1985258"/>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sp>
        <p:nvSpPr>
          <p:cNvPr id="2" name="Rectangle 1">
            <a:extLst>
              <a:ext uri="{FF2B5EF4-FFF2-40B4-BE49-F238E27FC236}">
                <a16:creationId xmlns:a16="http://schemas.microsoft.com/office/drawing/2014/main" id="{4F15DBF5-D36F-AA89-AB8F-DA0273B8F62A}"/>
              </a:ext>
            </a:extLst>
          </p:cNvPr>
          <p:cNvSpPr/>
          <p:nvPr/>
        </p:nvSpPr>
        <p:spPr>
          <a:xfrm>
            <a:off x="-1" y="-36129"/>
            <a:ext cx="12563356" cy="973289"/>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7">
            <a:extLst>
              <a:ext uri="{FF2B5EF4-FFF2-40B4-BE49-F238E27FC236}">
                <a16:creationId xmlns:a16="http://schemas.microsoft.com/office/drawing/2014/main" id="{4D89DB2A-49E7-95DE-8B64-D1669819068A}"/>
              </a:ext>
            </a:extLst>
          </p:cNvPr>
          <p:cNvSpPr txBox="1">
            <a:spLocks/>
          </p:cNvSpPr>
          <p:nvPr/>
        </p:nvSpPr>
        <p:spPr>
          <a:xfrm>
            <a:off x="792348" y="70190"/>
            <a:ext cx="8855370" cy="694498"/>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Welcome Everyone!</a:t>
            </a:r>
          </a:p>
        </p:txBody>
      </p:sp>
      <p:pic>
        <p:nvPicPr>
          <p:cNvPr id="7" name="Picture 6">
            <a:extLst>
              <a:ext uri="{FF2B5EF4-FFF2-40B4-BE49-F238E27FC236}">
                <a16:creationId xmlns:a16="http://schemas.microsoft.com/office/drawing/2014/main" id="{B6852CBC-0F2B-204E-1834-6B44BF93A88D}"/>
              </a:ext>
            </a:extLst>
          </p:cNvPr>
          <p:cNvPicPr>
            <a:picLocks noChangeAspect="1"/>
          </p:cNvPicPr>
          <p:nvPr/>
        </p:nvPicPr>
        <p:blipFill>
          <a:blip r:embed="rId10"/>
          <a:stretch>
            <a:fillRect/>
          </a:stretch>
        </p:blipFill>
        <p:spPr>
          <a:xfrm>
            <a:off x="-17587" y="909110"/>
            <a:ext cx="12573015" cy="157277"/>
          </a:xfrm>
          <a:prstGeom prst="rect">
            <a:avLst/>
          </a:prstGeom>
        </p:spPr>
      </p:pic>
    </p:spTree>
    <p:extLst>
      <p:ext uri="{BB962C8B-B14F-4D97-AF65-F5344CB8AC3E}">
        <p14:creationId xmlns:p14="http://schemas.microsoft.com/office/powerpoint/2010/main" val="15017590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C:\Users\hja_kalli\AppData\Local\Microsoft\Windows\Temporary Internet Files\Content.IE5\P33CW41R\TresAños.-Lo-pasado-y-lo-que-vendrá-Nos-ayudas-a-avanzar[1].jpg"/>
          <p:cNvPicPr>
            <a:picLocks noChangeAspect="1" noChangeArrowheads="1"/>
          </p:cNvPicPr>
          <p:nvPr/>
        </p:nvPicPr>
        <p:blipFill rotWithShape="1">
          <a:blip r:embed="rId2">
            <a:extLst>
              <a:ext uri="{BEBA8EAE-BF5A-486C-A8C5-ECC9F3942E4B}">
                <a14:imgProps xmlns:a14="http://schemas.microsoft.com/office/drawing/2010/main">
                  <a14:imgLayer r:embed="rId3">
                    <a14:imgEffect>
                      <a14:saturation sat="66000"/>
                    </a14:imgEffect>
                    <a14:imgEffect>
                      <a14:brightnessContrast bright="40000" contrast="-20000"/>
                    </a14:imgEffect>
                  </a14:imgLayer>
                </a14:imgProps>
              </a:ext>
              <a:ext uri="{28A0092B-C50C-407E-A947-70E740481C1C}">
                <a14:useLocalDpi xmlns:a14="http://schemas.microsoft.com/office/drawing/2010/main" val="0"/>
              </a:ext>
            </a:extLst>
          </a:blip>
          <a:srcRect b="18803"/>
          <a:stretch/>
        </p:blipFill>
        <p:spPr bwMode="auto">
          <a:xfrm>
            <a:off x="-21180" y="633049"/>
            <a:ext cx="12515023" cy="7807536"/>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36013" y="6054704"/>
            <a:ext cx="3342010" cy="646331"/>
          </a:xfrm>
          <a:prstGeom prst="rect">
            <a:avLst/>
          </a:prstGeom>
          <a:noFill/>
        </p:spPr>
        <p:txBody>
          <a:bodyPr wrap="square" rtlCol="0">
            <a:spAutoFit/>
          </a:bodyPr>
          <a:lstStyle/>
          <a:p>
            <a:pPr algn="ctr"/>
            <a:r>
              <a:rPr lang="en-US" b="1" dirty="0"/>
              <a:t>Kieran Nashad</a:t>
            </a:r>
          </a:p>
          <a:p>
            <a:pPr algn="ctr"/>
            <a:r>
              <a:rPr lang="en-US" dirty="0"/>
              <a:t>Communications VISTA</a:t>
            </a:r>
          </a:p>
        </p:txBody>
      </p:sp>
      <p:sp>
        <p:nvSpPr>
          <p:cNvPr id="10" name="TextBox 9"/>
          <p:cNvSpPr txBox="1"/>
          <p:nvPr/>
        </p:nvSpPr>
        <p:spPr>
          <a:xfrm>
            <a:off x="32102" y="3195186"/>
            <a:ext cx="3342010" cy="646331"/>
          </a:xfrm>
          <a:prstGeom prst="rect">
            <a:avLst/>
          </a:prstGeom>
          <a:noFill/>
        </p:spPr>
        <p:txBody>
          <a:bodyPr wrap="square" rtlCol="0">
            <a:spAutoFit/>
          </a:bodyPr>
          <a:lstStyle/>
          <a:p>
            <a:pPr algn="ctr"/>
            <a:r>
              <a:rPr lang="en-US" b="1" dirty="0"/>
              <a:t>Sapna Verma</a:t>
            </a:r>
          </a:p>
          <a:p>
            <a:pPr algn="ctr"/>
            <a:r>
              <a:rPr lang="en-US" dirty="0"/>
              <a:t>Dental Biller Coder</a:t>
            </a:r>
          </a:p>
        </p:txBody>
      </p:sp>
      <p:sp>
        <p:nvSpPr>
          <p:cNvPr id="16" name="TextBox 15"/>
          <p:cNvSpPr txBox="1"/>
          <p:nvPr/>
        </p:nvSpPr>
        <p:spPr>
          <a:xfrm>
            <a:off x="8475191" y="3278383"/>
            <a:ext cx="3342010" cy="646331"/>
          </a:xfrm>
          <a:prstGeom prst="rect">
            <a:avLst/>
          </a:prstGeom>
          <a:noFill/>
        </p:spPr>
        <p:txBody>
          <a:bodyPr wrap="square" rtlCol="0">
            <a:spAutoFit/>
          </a:bodyPr>
          <a:lstStyle/>
          <a:p>
            <a:pPr algn="ctr"/>
            <a:r>
              <a:rPr lang="en-US" b="1" dirty="0"/>
              <a:t>Risa Ritchie</a:t>
            </a:r>
          </a:p>
          <a:p>
            <a:pPr algn="ctr"/>
            <a:r>
              <a:rPr lang="en-US" dirty="0"/>
              <a:t>Medical Records Clerk</a:t>
            </a:r>
          </a:p>
        </p:txBody>
      </p:sp>
      <p:sp>
        <p:nvSpPr>
          <p:cNvPr id="25" name="TextBox 24"/>
          <p:cNvSpPr txBox="1"/>
          <p:nvPr/>
        </p:nvSpPr>
        <p:spPr>
          <a:xfrm>
            <a:off x="4090217" y="6110957"/>
            <a:ext cx="3342010" cy="646331"/>
          </a:xfrm>
          <a:prstGeom prst="rect">
            <a:avLst/>
          </a:prstGeom>
          <a:noFill/>
        </p:spPr>
        <p:txBody>
          <a:bodyPr wrap="square" rtlCol="0">
            <a:spAutoFit/>
          </a:bodyPr>
          <a:lstStyle/>
          <a:p>
            <a:pPr algn="ctr"/>
            <a:r>
              <a:rPr lang="en-US" b="1" dirty="0"/>
              <a:t>Italia Castillo</a:t>
            </a:r>
          </a:p>
          <a:p>
            <a:pPr algn="ctr"/>
            <a:r>
              <a:rPr lang="en-US" dirty="0"/>
              <a:t>Chief Financial Officer</a:t>
            </a:r>
          </a:p>
        </p:txBody>
      </p:sp>
      <p:sp>
        <p:nvSpPr>
          <p:cNvPr id="28" name="TextBox 27"/>
          <p:cNvSpPr txBox="1"/>
          <p:nvPr/>
        </p:nvSpPr>
        <p:spPr>
          <a:xfrm>
            <a:off x="8549940" y="6175498"/>
            <a:ext cx="3342010" cy="646331"/>
          </a:xfrm>
          <a:prstGeom prst="rect">
            <a:avLst/>
          </a:prstGeom>
          <a:noFill/>
        </p:spPr>
        <p:txBody>
          <a:bodyPr wrap="square" rtlCol="0">
            <a:spAutoFit/>
          </a:bodyPr>
          <a:lstStyle/>
          <a:p>
            <a:pPr algn="ctr"/>
            <a:r>
              <a:rPr lang="en-US" b="1" dirty="0"/>
              <a:t>Nora Dillon</a:t>
            </a:r>
          </a:p>
          <a:p>
            <a:pPr algn="ctr"/>
            <a:r>
              <a:rPr lang="en-US" dirty="0"/>
              <a:t>Physician Assistant</a:t>
            </a:r>
          </a:p>
        </p:txBody>
      </p:sp>
      <p:sp>
        <p:nvSpPr>
          <p:cNvPr id="2" name="TextBox 1">
            <a:extLst>
              <a:ext uri="{FF2B5EF4-FFF2-40B4-BE49-F238E27FC236}">
                <a16:creationId xmlns:a16="http://schemas.microsoft.com/office/drawing/2014/main" id="{58DC3ABD-CA1A-385A-5026-A2E908EE85E2}"/>
              </a:ext>
            </a:extLst>
          </p:cNvPr>
          <p:cNvSpPr txBox="1"/>
          <p:nvPr/>
        </p:nvSpPr>
        <p:spPr>
          <a:xfrm>
            <a:off x="4170006" y="3262132"/>
            <a:ext cx="3342010" cy="646331"/>
          </a:xfrm>
          <a:prstGeom prst="rect">
            <a:avLst/>
          </a:prstGeom>
          <a:noFill/>
        </p:spPr>
        <p:txBody>
          <a:bodyPr wrap="square" rtlCol="0">
            <a:spAutoFit/>
          </a:bodyPr>
          <a:lstStyle/>
          <a:p>
            <a:pPr algn="ctr"/>
            <a:r>
              <a:rPr lang="en-US" b="1" dirty="0"/>
              <a:t>Gaelle Casimir</a:t>
            </a:r>
          </a:p>
          <a:p>
            <a:pPr algn="ctr"/>
            <a:r>
              <a:rPr lang="en-US" dirty="0"/>
              <a:t>STI Expansions VISTA</a:t>
            </a:r>
          </a:p>
        </p:txBody>
      </p:sp>
      <p:pic>
        <p:nvPicPr>
          <p:cNvPr id="7" name="Picture 6" descr="A person with a beard&#10;&#10;Description automatically generated with low confidence">
            <a:extLst>
              <a:ext uri="{FF2B5EF4-FFF2-40B4-BE49-F238E27FC236}">
                <a16:creationId xmlns:a16="http://schemas.microsoft.com/office/drawing/2014/main" id="{121C27B6-D38D-A979-E5F2-8807154A1814}"/>
              </a:ext>
            </a:extLst>
          </p:cNvPr>
          <p:cNvPicPr>
            <a:picLocks noChangeAspect="1"/>
          </p:cNvPicPr>
          <p:nvPr/>
        </p:nvPicPr>
        <p:blipFill rotWithShape="1">
          <a:blip r:embed="rId4"/>
          <a:srcRect l="5192"/>
          <a:stretch/>
        </p:blipFill>
        <p:spPr>
          <a:xfrm>
            <a:off x="732113" y="3880804"/>
            <a:ext cx="1669430" cy="2111529"/>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11" name="Picture 10" descr="A picture containing person&#10;&#10;Description automatically generated">
            <a:extLst>
              <a:ext uri="{FF2B5EF4-FFF2-40B4-BE49-F238E27FC236}">
                <a16:creationId xmlns:a16="http://schemas.microsoft.com/office/drawing/2014/main" id="{B0240A85-2A11-1259-DBB7-85A1193930B6}"/>
              </a:ext>
            </a:extLst>
          </p:cNvPr>
          <p:cNvPicPr>
            <a:picLocks noChangeAspect="1"/>
          </p:cNvPicPr>
          <p:nvPr/>
        </p:nvPicPr>
        <p:blipFill>
          <a:blip r:embed="rId5"/>
          <a:stretch>
            <a:fillRect/>
          </a:stretch>
        </p:blipFill>
        <p:spPr>
          <a:xfrm>
            <a:off x="5013618" y="1367615"/>
            <a:ext cx="1541073" cy="1939859"/>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14" name="Picture 13" descr="A person smiling for the camera&#10;&#10;Description automatically generated with medium confidence">
            <a:extLst>
              <a:ext uri="{FF2B5EF4-FFF2-40B4-BE49-F238E27FC236}">
                <a16:creationId xmlns:a16="http://schemas.microsoft.com/office/drawing/2014/main" id="{74CC6D0B-E53E-3000-5589-2EEC6ECFD692}"/>
              </a:ext>
            </a:extLst>
          </p:cNvPr>
          <p:cNvPicPr>
            <a:picLocks noChangeAspect="1"/>
          </p:cNvPicPr>
          <p:nvPr/>
        </p:nvPicPr>
        <p:blipFill>
          <a:blip r:embed="rId6"/>
          <a:stretch>
            <a:fillRect/>
          </a:stretch>
        </p:blipFill>
        <p:spPr>
          <a:xfrm>
            <a:off x="9308289" y="4016181"/>
            <a:ext cx="1767786" cy="2169555"/>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20" name="Picture 19" descr="A close-up of a person smiling&#10;&#10;Description automatically generated">
            <a:extLst>
              <a:ext uri="{FF2B5EF4-FFF2-40B4-BE49-F238E27FC236}">
                <a16:creationId xmlns:a16="http://schemas.microsoft.com/office/drawing/2014/main" id="{14E9A956-B60F-24BE-CAD4-81010B4039E5}"/>
              </a:ext>
            </a:extLst>
          </p:cNvPr>
          <p:cNvPicPr>
            <a:picLocks noChangeAspect="1"/>
          </p:cNvPicPr>
          <p:nvPr/>
        </p:nvPicPr>
        <p:blipFill>
          <a:blip r:embed="rId7"/>
          <a:stretch>
            <a:fillRect/>
          </a:stretch>
        </p:blipFill>
        <p:spPr>
          <a:xfrm>
            <a:off x="4869354" y="4016182"/>
            <a:ext cx="1805167" cy="2118776"/>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23" name="Picture 22" descr="A picture containing person, wall, person, indoor&#10;&#10;Description automatically generated">
            <a:extLst>
              <a:ext uri="{FF2B5EF4-FFF2-40B4-BE49-F238E27FC236}">
                <a16:creationId xmlns:a16="http://schemas.microsoft.com/office/drawing/2014/main" id="{0BC2D175-BB49-6ED4-38A0-EAEECD4560BC}"/>
              </a:ext>
            </a:extLst>
          </p:cNvPr>
          <p:cNvPicPr>
            <a:picLocks noChangeAspect="1"/>
          </p:cNvPicPr>
          <p:nvPr/>
        </p:nvPicPr>
        <p:blipFill rotWithShape="1">
          <a:blip r:embed="rId8"/>
          <a:srcRect l="6213" r="5946"/>
          <a:stretch/>
        </p:blipFill>
        <p:spPr>
          <a:xfrm>
            <a:off x="9308289" y="1336790"/>
            <a:ext cx="1655719" cy="2006101"/>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26" name="Picture 25" descr="A person smiling for the camera&#10;&#10;Description automatically generated with low confidence">
            <a:extLst>
              <a:ext uri="{FF2B5EF4-FFF2-40B4-BE49-F238E27FC236}">
                <a16:creationId xmlns:a16="http://schemas.microsoft.com/office/drawing/2014/main" id="{38029FB2-486E-771E-DBED-4A6A6A1995D1}"/>
              </a:ext>
            </a:extLst>
          </p:cNvPr>
          <p:cNvPicPr>
            <a:picLocks noChangeAspect="1"/>
          </p:cNvPicPr>
          <p:nvPr/>
        </p:nvPicPr>
        <p:blipFill>
          <a:blip r:embed="rId9"/>
          <a:stretch>
            <a:fillRect/>
          </a:stretch>
        </p:blipFill>
        <p:spPr>
          <a:xfrm>
            <a:off x="1049125" y="1274633"/>
            <a:ext cx="1327998" cy="1988820"/>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sp>
        <p:nvSpPr>
          <p:cNvPr id="3" name="Rectangle 2">
            <a:extLst>
              <a:ext uri="{FF2B5EF4-FFF2-40B4-BE49-F238E27FC236}">
                <a16:creationId xmlns:a16="http://schemas.microsoft.com/office/drawing/2014/main" id="{F244A780-00C1-8E54-BD33-6EFC0FB80255}"/>
              </a:ext>
            </a:extLst>
          </p:cNvPr>
          <p:cNvSpPr/>
          <p:nvPr/>
        </p:nvSpPr>
        <p:spPr>
          <a:xfrm>
            <a:off x="-85458" y="-36129"/>
            <a:ext cx="12587275" cy="973289"/>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Subtitle 7">
            <a:extLst>
              <a:ext uri="{FF2B5EF4-FFF2-40B4-BE49-F238E27FC236}">
                <a16:creationId xmlns:a16="http://schemas.microsoft.com/office/drawing/2014/main" id="{2FA80E79-FDCB-7132-3E8A-8F916DAF4DB5}"/>
              </a:ext>
            </a:extLst>
          </p:cNvPr>
          <p:cNvSpPr txBox="1">
            <a:spLocks/>
          </p:cNvSpPr>
          <p:nvPr/>
        </p:nvSpPr>
        <p:spPr>
          <a:xfrm>
            <a:off x="732113" y="70190"/>
            <a:ext cx="8872229" cy="694498"/>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Welcome Everyone!</a:t>
            </a:r>
          </a:p>
        </p:txBody>
      </p:sp>
      <p:pic>
        <p:nvPicPr>
          <p:cNvPr id="9" name="Picture 8">
            <a:extLst>
              <a:ext uri="{FF2B5EF4-FFF2-40B4-BE49-F238E27FC236}">
                <a16:creationId xmlns:a16="http://schemas.microsoft.com/office/drawing/2014/main" id="{95D9D606-DE19-CB62-5CD6-20FD2A6B785B}"/>
              </a:ext>
            </a:extLst>
          </p:cNvPr>
          <p:cNvPicPr>
            <a:picLocks noChangeAspect="1"/>
          </p:cNvPicPr>
          <p:nvPr/>
        </p:nvPicPr>
        <p:blipFill>
          <a:blip r:embed="rId10"/>
          <a:stretch>
            <a:fillRect/>
          </a:stretch>
        </p:blipFill>
        <p:spPr>
          <a:xfrm>
            <a:off x="-103109" y="909110"/>
            <a:ext cx="12596952" cy="157277"/>
          </a:xfrm>
          <a:prstGeom prst="rect">
            <a:avLst/>
          </a:prstGeom>
        </p:spPr>
      </p:pic>
    </p:spTree>
    <p:extLst>
      <p:ext uri="{BB962C8B-B14F-4D97-AF65-F5344CB8AC3E}">
        <p14:creationId xmlns:p14="http://schemas.microsoft.com/office/powerpoint/2010/main" val="28177490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C:\Users\hja_kalli\AppData\Local\Microsoft\Windows\Temporary Internet Files\Content.IE5\P33CW41R\TresAños.-Lo-pasado-y-lo-que-vendrá-Nos-ayudas-a-avanzar[1].jpg"/>
          <p:cNvPicPr>
            <a:picLocks noChangeAspect="1" noChangeArrowheads="1"/>
          </p:cNvPicPr>
          <p:nvPr/>
        </p:nvPicPr>
        <p:blipFill rotWithShape="1">
          <a:blip r:embed="rId2">
            <a:extLst>
              <a:ext uri="{BEBA8EAE-BF5A-486C-A8C5-ECC9F3942E4B}">
                <a14:imgProps xmlns:a14="http://schemas.microsoft.com/office/drawing/2010/main">
                  <a14:imgLayer r:embed="rId3">
                    <a14:imgEffect>
                      <a14:saturation sat="66000"/>
                    </a14:imgEffect>
                    <a14:imgEffect>
                      <a14:brightnessContrast bright="40000" contrast="-20000"/>
                    </a14:imgEffect>
                  </a14:imgLayer>
                </a14:imgProps>
              </a:ext>
              <a:ext uri="{28A0092B-C50C-407E-A947-70E740481C1C}">
                <a14:useLocalDpi xmlns:a14="http://schemas.microsoft.com/office/drawing/2010/main" val="0"/>
              </a:ext>
            </a:extLst>
          </a:blip>
          <a:srcRect b="18803"/>
          <a:stretch/>
        </p:blipFill>
        <p:spPr bwMode="auto">
          <a:xfrm>
            <a:off x="32102" y="824800"/>
            <a:ext cx="12515023" cy="7807536"/>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100300" y="6032445"/>
            <a:ext cx="3342010" cy="646331"/>
          </a:xfrm>
          <a:prstGeom prst="rect">
            <a:avLst/>
          </a:prstGeom>
          <a:noFill/>
        </p:spPr>
        <p:txBody>
          <a:bodyPr wrap="square" rtlCol="0">
            <a:spAutoFit/>
          </a:bodyPr>
          <a:lstStyle/>
          <a:p>
            <a:pPr algn="ctr"/>
            <a:r>
              <a:rPr lang="en-US" b="1" dirty="0"/>
              <a:t>Nora Brown</a:t>
            </a:r>
          </a:p>
          <a:p>
            <a:pPr algn="ctr"/>
            <a:r>
              <a:rPr lang="en-US" dirty="0"/>
              <a:t>Director of Transformation</a:t>
            </a:r>
          </a:p>
        </p:txBody>
      </p:sp>
      <p:sp>
        <p:nvSpPr>
          <p:cNvPr id="10" name="TextBox 9"/>
          <p:cNvSpPr txBox="1"/>
          <p:nvPr/>
        </p:nvSpPr>
        <p:spPr>
          <a:xfrm>
            <a:off x="32102" y="3195186"/>
            <a:ext cx="3342010" cy="646331"/>
          </a:xfrm>
          <a:prstGeom prst="rect">
            <a:avLst/>
          </a:prstGeom>
          <a:noFill/>
        </p:spPr>
        <p:txBody>
          <a:bodyPr wrap="square" rtlCol="0">
            <a:spAutoFit/>
          </a:bodyPr>
          <a:lstStyle/>
          <a:p>
            <a:pPr algn="ctr"/>
            <a:r>
              <a:rPr lang="en-US" b="1" dirty="0"/>
              <a:t>Abimbola Adetola</a:t>
            </a:r>
          </a:p>
          <a:p>
            <a:pPr algn="ctr"/>
            <a:r>
              <a:rPr lang="en-US" dirty="0"/>
              <a:t>Nurse Practitioner Resident</a:t>
            </a:r>
          </a:p>
        </p:txBody>
      </p:sp>
      <p:sp>
        <p:nvSpPr>
          <p:cNvPr id="16" name="TextBox 15"/>
          <p:cNvSpPr txBox="1"/>
          <p:nvPr/>
        </p:nvSpPr>
        <p:spPr>
          <a:xfrm>
            <a:off x="8475191" y="3278383"/>
            <a:ext cx="3342010" cy="923330"/>
          </a:xfrm>
          <a:prstGeom prst="rect">
            <a:avLst/>
          </a:prstGeom>
          <a:noFill/>
        </p:spPr>
        <p:txBody>
          <a:bodyPr wrap="square" rtlCol="0">
            <a:spAutoFit/>
          </a:bodyPr>
          <a:lstStyle/>
          <a:p>
            <a:pPr algn="ctr"/>
            <a:r>
              <a:rPr lang="en-US" b="1" dirty="0"/>
              <a:t>Ebony Venable</a:t>
            </a:r>
          </a:p>
          <a:p>
            <a:pPr algn="ctr"/>
            <a:r>
              <a:rPr lang="en-US" dirty="0"/>
              <a:t>Call Center/ Patient Service Representative</a:t>
            </a:r>
          </a:p>
        </p:txBody>
      </p:sp>
      <p:sp>
        <p:nvSpPr>
          <p:cNvPr id="25" name="TextBox 24"/>
          <p:cNvSpPr txBox="1"/>
          <p:nvPr/>
        </p:nvSpPr>
        <p:spPr>
          <a:xfrm>
            <a:off x="4090217" y="6110957"/>
            <a:ext cx="3342010" cy="646331"/>
          </a:xfrm>
          <a:prstGeom prst="rect">
            <a:avLst/>
          </a:prstGeom>
          <a:noFill/>
        </p:spPr>
        <p:txBody>
          <a:bodyPr wrap="square" rtlCol="0">
            <a:spAutoFit/>
          </a:bodyPr>
          <a:lstStyle/>
          <a:p>
            <a:pPr algn="ctr"/>
            <a:r>
              <a:rPr lang="en-US" b="1" dirty="0"/>
              <a:t>Luke Maule</a:t>
            </a:r>
          </a:p>
          <a:p>
            <a:pPr algn="ctr"/>
            <a:r>
              <a:rPr lang="en-US" dirty="0"/>
              <a:t>IT Technician</a:t>
            </a:r>
          </a:p>
        </p:txBody>
      </p:sp>
      <p:sp>
        <p:nvSpPr>
          <p:cNvPr id="28" name="TextBox 27"/>
          <p:cNvSpPr txBox="1"/>
          <p:nvPr/>
        </p:nvSpPr>
        <p:spPr>
          <a:xfrm>
            <a:off x="8549940" y="6175498"/>
            <a:ext cx="3342010" cy="646331"/>
          </a:xfrm>
          <a:prstGeom prst="rect">
            <a:avLst/>
          </a:prstGeom>
          <a:noFill/>
        </p:spPr>
        <p:txBody>
          <a:bodyPr wrap="square" rtlCol="0">
            <a:spAutoFit/>
          </a:bodyPr>
          <a:lstStyle/>
          <a:p>
            <a:pPr algn="ctr"/>
            <a:r>
              <a:rPr lang="en-US" b="1" dirty="0"/>
              <a:t>Khyati Patel </a:t>
            </a:r>
          </a:p>
          <a:p>
            <a:pPr algn="ctr"/>
            <a:r>
              <a:rPr lang="en-US" dirty="0"/>
              <a:t>Director of Primary Care </a:t>
            </a:r>
          </a:p>
        </p:txBody>
      </p:sp>
      <p:sp>
        <p:nvSpPr>
          <p:cNvPr id="2" name="TextBox 1">
            <a:extLst>
              <a:ext uri="{FF2B5EF4-FFF2-40B4-BE49-F238E27FC236}">
                <a16:creationId xmlns:a16="http://schemas.microsoft.com/office/drawing/2014/main" id="{58DC3ABD-CA1A-385A-5026-A2E908EE85E2}"/>
              </a:ext>
            </a:extLst>
          </p:cNvPr>
          <p:cNvSpPr txBox="1"/>
          <p:nvPr/>
        </p:nvSpPr>
        <p:spPr>
          <a:xfrm>
            <a:off x="4341731" y="3278383"/>
            <a:ext cx="3342010" cy="646331"/>
          </a:xfrm>
          <a:prstGeom prst="rect">
            <a:avLst/>
          </a:prstGeom>
          <a:noFill/>
        </p:spPr>
        <p:txBody>
          <a:bodyPr wrap="square" rtlCol="0">
            <a:spAutoFit/>
          </a:bodyPr>
          <a:lstStyle/>
          <a:p>
            <a:pPr algn="ctr"/>
            <a:r>
              <a:rPr lang="en-US" b="1" dirty="0"/>
              <a:t>Oscar Jimenez-Sanchez</a:t>
            </a:r>
          </a:p>
          <a:p>
            <a:pPr algn="ctr"/>
            <a:r>
              <a:rPr lang="en-US" dirty="0"/>
              <a:t>Community Health Worker</a:t>
            </a:r>
          </a:p>
        </p:txBody>
      </p:sp>
      <p:pic>
        <p:nvPicPr>
          <p:cNvPr id="7" name="Picture 6" descr="A person with curly hair&#10;&#10;Description automatically generated with medium confidence">
            <a:extLst>
              <a:ext uri="{FF2B5EF4-FFF2-40B4-BE49-F238E27FC236}">
                <a16:creationId xmlns:a16="http://schemas.microsoft.com/office/drawing/2014/main" id="{9BA0C638-FAB6-2F21-D3B2-1EE975C2C45A}"/>
              </a:ext>
            </a:extLst>
          </p:cNvPr>
          <p:cNvPicPr>
            <a:picLocks noChangeAspect="1"/>
          </p:cNvPicPr>
          <p:nvPr/>
        </p:nvPicPr>
        <p:blipFill>
          <a:blip r:embed="rId4"/>
          <a:stretch>
            <a:fillRect/>
          </a:stretch>
        </p:blipFill>
        <p:spPr>
          <a:xfrm>
            <a:off x="775544" y="1345891"/>
            <a:ext cx="1841926" cy="1904178"/>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11" name="Picture 10" descr="A person wearing glasses&#10;&#10;Description automatically generated with medium confidence">
            <a:extLst>
              <a:ext uri="{FF2B5EF4-FFF2-40B4-BE49-F238E27FC236}">
                <a16:creationId xmlns:a16="http://schemas.microsoft.com/office/drawing/2014/main" id="{9C66888C-D5D9-B551-BDD9-D54DA629B7AE}"/>
              </a:ext>
            </a:extLst>
          </p:cNvPr>
          <p:cNvPicPr>
            <a:picLocks noChangeAspect="1"/>
          </p:cNvPicPr>
          <p:nvPr/>
        </p:nvPicPr>
        <p:blipFill>
          <a:blip r:embed="rId5"/>
          <a:stretch>
            <a:fillRect/>
          </a:stretch>
        </p:blipFill>
        <p:spPr>
          <a:xfrm>
            <a:off x="4929603" y="1371073"/>
            <a:ext cx="1726217" cy="1933505"/>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14" name="Picture 13" descr="A person with long hair&#10;&#10;Description automatically generated with medium confidence">
            <a:extLst>
              <a:ext uri="{FF2B5EF4-FFF2-40B4-BE49-F238E27FC236}">
                <a16:creationId xmlns:a16="http://schemas.microsoft.com/office/drawing/2014/main" id="{62D90B12-AFE7-5BA5-220A-654E714E9838}"/>
              </a:ext>
            </a:extLst>
          </p:cNvPr>
          <p:cNvPicPr>
            <a:picLocks noChangeAspect="1"/>
          </p:cNvPicPr>
          <p:nvPr/>
        </p:nvPicPr>
        <p:blipFill>
          <a:blip r:embed="rId6"/>
          <a:stretch>
            <a:fillRect/>
          </a:stretch>
        </p:blipFill>
        <p:spPr>
          <a:xfrm>
            <a:off x="9322333" y="1414386"/>
            <a:ext cx="1547597" cy="1906801"/>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24" name="Picture 23" descr="A picture containing person, person, wall, indoor&#10;&#10;Description automatically generated">
            <a:extLst>
              <a:ext uri="{FF2B5EF4-FFF2-40B4-BE49-F238E27FC236}">
                <a16:creationId xmlns:a16="http://schemas.microsoft.com/office/drawing/2014/main" id="{7D9188A8-A05F-BCEF-5178-9906F29A4D9E}"/>
              </a:ext>
            </a:extLst>
          </p:cNvPr>
          <p:cNvPicPr>
            <a:picLocks noChangeAspect="1"/>
          </p:cNvPicPr>
          <p:nvPr/>
        </p:nvPicPr>
        <p:blipFill rotWithShape="1">
          <a:blip r:embed="rId7"/>
          <a:srcRect l="3423" t="3616" r="8128"/>
          <a:stretch/>
        </p:blipFill>
        <p:spPr>
          <a:xfrm>
            <a:off x="5012642" y="4023200"/>
            <a:ext cx="1721444" cy="2052340"/>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4" name="Picture 3" descr="A picture containing person, wall, person, indoor&#10;&#10;Description automatically generated">
            <a:extLst>
              <a:ext uri="{FF2B5EF4-FFF2-40B4-BE49-F238E27FC236}">
                <a16:creationId xmlns:a16="http://schemas.microsoft.com/office/drawing/2014/main" id="{076A0BB9-E77E-ABFD-E9EA-66ACF278D056}"/>
              </a:ext>
            </a:extLst>
          </p:cNvPr>
          <p:cNvPicPr>
            <a:picLocks noChangeAspect="1"/>
          </p:cNvPicPr>
          <p:nvPr/>
        </p:nvPicPr>
        <p:blipFill>
          <a:blip r:embed="rId8"/>
          <a:stretch>
            <a:fillRect/>
          </a:stretch>
        </p:blipFill>
        <p:spPr>
          <a:xfrm>
            <a:off x="9343502" y="4179647"/>
            <a:ext cx="1526428" cy="2052340"/>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3" name="Picture 2">
            <a:extLst>
              <a:ext uri="{FF2B5EF4-FFF2-40B4-BE49-F238E27FC236}">
                <a16:creationId xmlns:a16="http://schemas.microsoft.com/office/drawing/2014/main" id="{048752FD-FC9D-3C24-75A8-4C62C60B0C0A}"/>
              </a:ext>
            </a:extLst>
          </p:cNvPr>
          <p:cNvPicPr>
            <a:picLocks noChangeAspect="1"/>
          </p:cNvPicPr>
          <p:nvPr/>
        </p:nvPicPr>
        <p:blipFill rotWithShape="1">
          <a:blip r:embed="rId9"/>
          <a:srcRect l="11466" t="1515" r="3310" b="-4837"/>
          <a:stretch/>
        </p:blipFill>
        <p:spPr>
          <a:xfrm>
            <a:off x="792348" y="3946198"/>
            <a:ext cx="1721444" cy="2087002"/>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sp>
        <p:nvSpPr>
          <p:cNvPr id="9" name="Rectangle 8">
            <a:extLst>
              <a:ext uri="{FF2B5EF4-FFF2-40B4-BE49-F238E27FC236}">
                <a16:creationId xmlns:a16="http://schemas.microsoft.com/office/drawing/2014/main" id="{DEDCFA90-6DDD-34E6-408C-21634CA760E1}"/>
              </a:ext>
            </a:extLst>
          </p:cNvPr>
          <p:cNvSpPr/>
          <p:nvPr/>
        </p:nvSpPr>
        <p:spPr>
          <a:xfrm>
            <a:off x="-1" y="-36129"/>
            <a:ext cx="12515023" cy="973289"/>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Subtitle 7">
            <a:extLst>
              <a:ext uri="{FF2B5EF4-FFF2-40B4-BE49-F238E27FC236}">
                <a16:creationId xmlns:a16="http://schemas.microsoft.com/office/drawing/2014/main" id="{DB3DFEB8-D514-1595-3056-5E70A29646D1}"/>
              </a:ext>
            </a:extLst>
          </p:cNvPr>
          <p:cNvSpPr txBox="1">
            <a:spLocks/>
          </p:cNvSpPr>
          <p:nvPr/>
        </p:nvSpPr>
        <p:spPr>
          <a:xfrm>
            <a:off x="792348" y="70190"/>
            <a:ext cx="8821302" cy="694498"/>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Welcome Everyone!</a:t>
            </a:r>
          </a:p>
        </p:txBody>
      </p:sp>
      <p:pic>
        <p:nvPicPr>
          <p:cNvPr id="13" name="Picture 12">
            <a:extLst>
              <a:ext uri="{FF2B5EF4-FFF2-40B4-BE49-F238E27FC236}">
                <a16:creationId xmlns:a16="http://schemas.microsoft.com/office/drawing/2014/main" id="{599783DF-0D76-4AEC-63EA-3864708CB06B}"/>
              </a:ext>
            </a:extLst>
          </p:cNvPr>
          <p:cNvPicPr>
            <a:picLocks noChangeAspect="1"/>
          </p:cNvPicPr>
          <p:nvPr/>
        </p:nvPicPr>
        <p:blipFill>
          <a:blip r:embed="rId10"/>
          <a:stretch>
            <a:fillRect/>
          </a:stretch>
        </p:blipFill>
        <p:spPr>
          <a:xfrm>
            <a:off x="-17587" y="909110"/>
            <a:ext cx="12524645" cy="157277"/>
          </a:xfrm>
          <a:prstGeom prst="rect">
            <a:avLst/>
          </a:prstGeom>
        </p:spPr>
      </p:pic>
    </p:spTree>
    <p:extLst>
      <p:ext uri="{BB962C8B-B14F-4D97-AF65-F5344CB8AC3E}">
        <p14:creationId xmlns:p14="http://schemas.microsoft.com/office/powerpoint/2010/main" val="25744146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C:\Users\hja_kalli\AppData\Local\Microsoft\Windows\Temporary Internet Files\Content.IE5\P33CW41R\TresAños.-Lo-pasado-y-lo-que-vendrá-Nos-ayudas-a-avanzar[1].jpg"/>
          <p:cNvPicPr>
            <a:picLocks noChangeAspect="1" noChangeArrowheads="1"/>
          </p:cNvPicPr>
          <p:nvPr/>
        </p:nvPicPr>
        <p:blipFill rotWithShape="1">
          <a:blip r:embed="rId2">
            <a:extLst>
              <a:ext uri="{BEBA8EAE-BF5A-486C-A8C5-ECC9F3942E4B}">
                <a14:imgProps xmlns:a14="http://schemas.microsoft.com/office/drawing/2010/main">
                  <a14:imgLayer r:embed="rId3">
                    <a14:imgEffect>
                      <a14:saturation sat="66000"/>
                    </a14:imgEffect>
                    <a14:imgEffect>
                      <a14:brightnessContrast bright="40000" contrast="-20000"/>
                    </a14:imgEffect>
                  </a14:imgLayer>
                </a14:imgProps>
              </a:ext>
              <a:ext uri="{28A0092B-C50C-407E-A947-70E740481C1C}">
                <a14:useLocalDpi xmlns:a14="http://schemas.microsoft.com/office/drawing/2010/main" val="0"/>
              </a:ext>
            </a:extLst>
          </a:blip>
          <a:srcRect b="18803"/>
          <a:stretch/>
        </p:blipFill>
        <p:spPr bwMode="auto">
          <a:xfrm>
            <a:off x="-232536" y="592786"/>
            <a:ext cx="12515023" cy="7807536"/>
          </a:xfrm>
          <a:prstGeom prst="rect">
            <a:avLst/>
          </a:prstGeom>
          <a:noFill/>
          <a:extLst>
            <a:ext uri="{909E8E84-426E-40DD-AFC4-6F175D3DCCD1}">
              <a14:hiddenFill xmlns:a14="http://schemas.microsoft.com/office/drawing/2010/main">
                <a:solidFill>
                  <a:srgbClr val="FFFFFF"/>
                </a:solidFill>
              </a14:hiddenFill>
            </a:ext>
          </a:extLst>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852614" y="225988"/>
            <a:ext cx="6453349" cy="366798"/>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000" b="1" dirty="0">
                <a:ln/>
                <a:solidFill>
                  <a:srgbClr val="5B2B82"/>
                </a:solidFill>
                <a:latin typeface="Arial" panose="020B0604020202020204" pitchFamily="34" charset="0"/>
                <a:cs typeface="Arial" panose="020B0604020202020204" pitchFamily="34" charset="0"/>
              </a:rPr>
              <a:t>Agency Staff</a:t>
            </a:r>
          </a:p>
        </p:txBody>
      </p:sp>
      <p:sp>
        <p:nvSpPr>
          <p:cNvPr id="18" name="TextBox 17"/>
          <p:cNvSpPr txBox="1"/>
          <p:nvPr/>
        </p:nvSpPr>
        <p:spPr>
          <a:xfrm>
            <a:off x="6987381" y="6360133"/>
            <a:ext cx="3342010" cy="646331"/>
          </a:xfrm>
          <a:prstGeom prst="rect">
            <a:avLst/>
          </a:prstGeom>
          <a:noFill/>
        </p:spPr>
        <p:txBody>
          <a:bodyPr wrap="square" rtlCol="0">
            <a:spAutoFit/>
          </a:bodyPr>
          <a:lstStyle/>
          <a:p>
            <a:pPr algn="ctr"/>
            <a:r>
              <a:rPr lang="en-US" b="1" dirty="0"/>
              <a:t>Johana </a:t>
            </a:r>
            <a:r>
              <a:rPr lang="en-US" b="1" dirty="0" err="1"/>
              <a:t>Chuya</a:t>
            </a:r>
            <a:endParaRPr lang="en-US" b="1" dirty="0"/>
          </a:p>
          <a:p>
            <a:pPr marL="0" marR="0" algn="ctr">
              <a:spcBef>
                <a:spcPts val="0"/>
              </a:spcBef>
              <a:spcAft>
                <a:spcPts val="0"/>
              </a:spcAft>
            </a:pPr>
            <a:r>
              <a:rPr lang="en-US" sz="1800" dirty="0">
                <a:solidFill>
                  <a:srgbClr val="4A442A"/>
                </a:solidFill>
                <a:effectLst/>
                <a:ea typeface="Calibri" panose="020F0502020204030204" pitchFamily="34" charset="0"/>
              </a:rPr>
              <a:t>Certified Medical Assistant</a:t>
            </a:r>
            <a:endParaRPr lang="en-US" sz="1800" dirty="0">
              <a:effectLst/>
              <a:ea typeface="Calibri" panose="020F0502020204030204" pitchFamily="34" charset="0"/>
            </a:endParaRPr>
          </a:p>
        </p:txBody>
      </p:sp>
      <p:sp>
        <p:nvSpPr>
          <p:cNvPr id="20" name="TextBox 19"/>
          <p:cNvSpPr txBox="1"/>
          <p:nvPr/>
        </p:nvSpPr>
        <p:spPr>
          <a:xfrm>
            <a:off x="2518780" y="3383586"/>
            <a:ext cx="3342010" cy="646331"/>
          </a:xfrm>
          <a:prstGeom prst="rect">
            <a:avLst/>
          </a:prstGeom>
          <a:noFill/>
        </p:spPr>
        <p:txBody>
          <a:bodyPr wrap="square" rtlCol="0">
            <a:spAutoFit/>
          </a:bodyPr>
          <a:lstStyle/>
          <a:p>
            <a:pPr algn="ctr"/>
            <a:r>
              <a:rPr lang="en-US" b="1" dirty="0" err="1"/>
              <a:t>Clearia</a:t>
            </a:r>
            <a:r>
              <a:rPr lang="en-US" b="1" dirty="0"/>
              <a:t> Perez</a:t>
            </a:r>
          </a:p>
          <a:p>
            <a:pPr algn="ctr"/>
            <a:r>
              <a:rPr lang="en-US" dirty="0"/>
              <a:t>Licensed Practical Nurse</a:t>
            </a:r>
          </a:p>
        </p:txBody>
      </p:sp>
      <p:sp>
        <p:nvSpPr>
          <p:cNvPr id="10" name="TextBox 9">
            <a:extLst>
              <a:ext uri="{FF2B5EF4-FFF2-40B4-BE49-F238E27FC236}">
                <a16:creationId xmlns:a16="http://schemas.microsoft.com/office/drawing/2014/main" id="{56A56B09-EBB5-4348-71B1-2C23C2F8C20C}"/>
              </a:ext>
            </a:extLst>
          </p:cNvPr>
          <p:cNvSpPr txBox="1"/>
          <p:nvPr/>
        </p:nvSpPr>
        <p:spPr>
          <a:xfrm>
            <a:off x="6625257" y="3535874"/>
            <a:ext cx="3342010" cy="646331"/>
          </a:xfrm>
          <a:prstGeom prst="rect">
            <a:avLst/>
          </a:prstGeom>
          <a:noFill/>
        </p:spPr>
        <p:txBody>
          <a:bodyPr wrap="square" rtlCol="0">
            <a:spAutoFit/>
          </a:bodyPr>
          <a:lstStyle/>
          <a:p>
            <a:pPr algn="ctr"/>
            <a:r>
              <a:rPr lang="en-US" b="1" dirty="0"/>
              <a:t>Natasha Harris</a:t>
            </a:r>
          </a:p>
          <a:p>
            <a:pPr algn="ctr"/>
            <a:r>
              <a:rPr lang="en-US" dirty="0"/>
              <a:t>Licensed Practical Nurse</a:t>
            </a:r>
          </a:p>
        </p:txBody>
      </p:sp>
      <p:pic>
        <p:nvPicPr>
          <p:cNvPr id="3" name="Picture 2" descr="A picture containing person, posing&#10;&#10;Description automatically generated">
            <a:extLst>
              <a:ext uri="{FF2B5EF4-FFF2-40B4-BE49-F238E27FC236}">
                <a16:creationId xmlns:a16="http://schemas.microsoft.com/office/drawing/2014/main" id="{F0F84A33-B778-783E-4147-9D386C90754F}"/>
              </a:ext>
            </a:extLst>
          </p:cNvPr>
          <p:cNvPicPr>
            <a:picLocks noChangeAspect="1"/>
          </p:cNvPicPr>
          <p:nvPr/>
        </p:nvPicPr>
        <p:blipFill>
          <a:blip r:embed="rId4"/>
          <a:stretch>
            <a:fillRect/>
          </a:stretch>
        </p:blipFill>
        <p:spPr>
          <a:xfrm>
            <a:off x="3233705" y="1188806"/>
            <a:ext cx="1656443" cy="2208591"/>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14" name="Picture 13" descr="A person wearing glasses&#10;&#10;Description automatically generated with low confidence">
            <a:extLst>
              <a:ext uri="{FF2B5EF4-FFF2-40B4-BE49-F238E27FC236}">
                <a16:creationId xmlns:a16="http://schemas.microsoft.com/office/drawing/2014/main" id="{AE7AFCA0-9997-5F36-D9DD-C99F8160EAAA}"/>
              </a:ext>
            </a:extLst>
          </p:cNvPr>
          <p:cNvPicPr>
            <a:picLocks noChangeAspect="1"/>
          </p:cNvPicPr>
          <p:nvPr/>
        </p:nvPicPr>
        <p:blipFill>
          <a:blip r:embed="rId5"/>
          <a:stretch>
            <a:fillRect/>
          </a:stretch>
        </p:blipFill>
        <p:spPr>
          <a:xfrm>
            <a:off x="7608718" y="1241686"/>
            <a:ext cx="1955199" cy="2185460"/>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16" name="Picture 15" descr="A person with long hair&#10;&#10;Description automatically generated with low confidence">
            <a:extLst>
              <a:ext uri="{FF2B5EF4-FFF2-40B4-BE49-F238E27FC236}">
                <a16:creationId xmlns:a16="http://schemas.microsoft.com/office/drawing/2014/main" id="{602EBD3A-DE96-65C5-D2D5-40C0CA614568}"/>
              </a:ext>
            </a:extLst>
          </p:cNvPr>
          <p:cNvPicPr>
            <a:picLocks noChangeAspect="1"/>
          </p:cNvPicPr>
          <p:nvPr/>
        </p:nvPicPr>
        <p:blipFill>
          <a:blip r:embed="rId6"/>
          <a:stretch>
            <a:fillRect/>
          </a:stretch>
        </p:blipFill>
        <p:spPr>
          <a:xfrm>
            <a:off x="7689807" y="4290934"/>
            <a:ext cx="1874110" cy="1968003"/>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pic>
        <p:nvPicPr>
          <p:cNvPr id="19" name="Picture 18" descr="A picture containing person, wall, person, indoor&#10;&#10;Description automatically generated">
            <a:extLst>
              <a:ext uri="{FF2B5EF4-FFF2-40B4-BE49-F238E27FC236}">
                <a16:creationId xmlns:a16="http://schemas.microsoft.com/office/drawing/2014/main" id="{C26BE11E-4312-B301-E604-59F692790891}"/>
              </a:ext>
            </a:extLst>
          </p:cNvPr>
          <p:cNvPicPr>
            <a:picLocks noChangeAspect="1"/>
          </p:cNvPicPr>
          <p:nvPr/>
        </p:nvPicPr>
        <p:blipFill rotWithShape="1">
          <a:blip r:embed="rId7"/>
          <a:srcRect l="5991"/>
          <a:stretch/>
        </p:blipFill>
        <p:spPr>
          <a:xfrm>
            <a:off x="3023981" y="4114186"/>
            <a:ext cx="1765411" cy="2149115"/>
          </a:xfrm>
          <a:prstGeom prst="rect">
            <a:avLst/>
          </a:prstGeom>
          <a:ln>
            <a:noFill/>
          </a:ln>
          <a:effectLst>
            <a:glow rad="101600">
              <a:schemeClr val="accent2">
                <a:satMod val="175000"/>
                <a:alpha val="40000"/>
              </a:schemeClr>
            </a:glow>
            <a:outerShdw blurRad="292100" dist="139700" dir="2700000" algn="tl" rotWithShape="0">
              <a:srgbClr val="333333">
                <a:alpha val="65000"/>
              </a:srgbClr>
            </a:outerShdw>
          </a:effectLst>
        </p:spPr>
      </p:pic>
      <p:sp>
        <p:nvSpPr>
          <p:cNvPr id="22" name="TextBox 21">
            <a:extLst>
              <a:ext uri="{FF2B5EF4-FFF2-40B4-BE49-F238E27FC236}">
                <a16:creationId xmlns:a16="http://schemas.microsoft.com/office/drawing/2014/main" id="{8193DB14-3A5E-789E-20F7-08D6E4D946EE}"/>
              </a:ext>
            </a:extLst>
          </p:cNvPr>
          <p:cNvSpPr txBox="1"/>
          <p:nvPr/>
        </p:nvSpPr>
        <p:spPr>
          <a:xfrm>
            <a:off x="2195164" y="6226005"/>
            <a:ext cx="3342010" cy="646331"/>
          </a:xfrm>
          <a:prstGeom prst="rect">
            <a:avLst/>
          </a:prstGeom>
          <a:noFill/>
        </p:spPr>
        <p:txBody>
          <a:bodyPr wrap="square" rtlCol="0">
            <a:spAutoFit/>
          </a:bodyPr>
          <a:lstStyle/>
          <a:p>
            <a:pPr algn="ctr"/>
            <a:r>
              <a:rPr lang="en-US" b="1" dirty="0"/>
              <a:t>Tonya Butler</a:t>
            </a:r>
          </a:p>
          <a:p>
            <a:pPr algn="ctr"/>
            <a:r>
              <a:rPr lang="en-US" dirty="0"/>
              <a:t>Licensed Practical Nurse</a:t>
            </a:r>
          </a:p>
        </p:txBody>
      </p:sp>
      <p:sp>
        <p:nvSpPr>
          <p:cNvPr id="2" name="Rectangle 1">
            <a:extLst>
              <a:ext uri="{FF2B5EF4-FFF2-40B4-BE49-F238E27FC236}">
                <a16:creationId xmlns:a16="http://schemas.microsoft.com/office/drawing/2014/main" id="{11061CB1-EC9E-7DC9-9099-59421830D45E}"/>
              </a:ext>
            </a:extLst>
          </p:cNvPr>
          <p:cNvSpPr/>
          <p:nvPr/>
        </p:nvSpPr>
        <p:spPr>
          <a:xfrm>
            <a:off x="-386383" y="-16249"/>
            <a:ext cx="12664108" cy="953409"/>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Subtitle 7">
            <a:extLst>
              <a:ext uri="{FF2B5EF4-FFF2-40B4-BE49-F238E27FC236}">
                <a16:creationId xmlns:a16="http://schemas.microsoft.com/office/drawing/2014/main" id="{520FB316-056B-0884-4F85-B90472C6CB6A}"/>
              </a:ext>
            </a:extLst>
          </p:cNvPr>
          <p:cNvSpPr txBox="1">
            <a:spLocks/>
          </p:cNvSpPr>
          <p:nvPr/>
        </p:nvSpPr>
        <p:spPr>
          <a:xfrm>
            <a:off x="547814" y="84376"/>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Welcome Agency Staff!</a:t>
            </a:r>
          </a:p>
        </p:txBody>
      </p:sp>
      <p:pic>
        <p:nvPicPr>
          <p:cNvPr id="5" name="Picture 4">
            <a:extLst>
              <a:ext uri="{FF2B5EF4-FFF2-40B4-BE49-F238E27FC236}">
                <a16:creationId xmlns:a16="http://schemas.microsoft.com/office/drawing/2014/main" id="{B5413BAC-FCB9-A3CE-7A31-33436B36E1F8}"/>
              </a:ext>
            </a:extLst>
          </p:cNvPr>
          <p:cNvPicPr>
            <a:picLocks noChangeAspect="1"/>
          </p:cNvPicPr>
          <p:nvPr/>
        </p:nvPicPr>
        <p:blipFill>
          <a:blip r:embed="rId8"/>
          <a:stretch>
            <a:fillRect/>
          </a:stretch>
        </p:blipFill>
        <p:spPr>
          <a:xfrm>
            <a:off x="-376858" y="905780"/>
            <a:ext cx="12664108" cy="160607"/>
          </a:xfrm>
          <a:prstGeom prst="rect">
            <a:avLst/>
          </a:prstGeom>
        </p:spPr>
      </p:pic>
    </p:spTree>
    <p:extLst>
      <p:ext uri="{BB962C8B-B14F-4D97-AF65-F5344CB8AC3E}">
        <p14:creationId xmlns:p14="http://schemas.microsoft.com/office/powerpoint/2010/main" val="4462584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0" y="-1"/>
            <a:ext cx="12192000" cy="1853511"/>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0" y="1834554"/>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443039" y="640488"/>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What is the history of FQHCs</a:t>
            </a:r>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sp>
        <p:nvSpPr>
          <p:cNvPr id="3" name="TextBox 2">
            <a:extLst>
              <a:ext uri="{FF2B5EF4-FFF2-40B4-BE49-F238E27FC236}">
                <a16:creationId xmlns:a16="http://schemas.microsoft.com/office/drawing/2014/main" id="{487DFD98-05CB-5C99-BD8D-059893D99B1E}"/>
              </a:ext>
            </a:extLst>
          </p:cNvPr>
          <p:cNvSpPr txBox="1"/>
          <p:nvPr/>
        </p:nvSpPr>
        <p:spPr>
          <a:xfrm>
            <a:off x="3263454" y="6071996"/>
            <a:ext cx="6105970" cy="369332"/>
          </a:xfrm>
          <a:prstGeom prst="rect">
            <a:avLst/>
          </a:prstGeom>
          <a:noFill/>
        </p:spPr>
        <p:txBody>
          <a:bodyPr wrap="square">
            <a:spAutoFit/>
          </a:bodyPr>
          <a:lstStyle/>
          <a:p>
            <a:r>
              <a:rPr lang="en-US" dirty="0">
                <a:hlinkClick r:id="rId4"/>
              </a:rPr>
              <a:t>https://www.youtube.com/watch?v=aV9jJpX0PZI</a:t>
            </a:r>
            <a:r>
              <a:rPr lang="en-US" dirty="0"/>
              <a:t> </a:t>
            </a:r>
          </a:p>
        </p:txBody>
      </p:sp>
      <p:pic>
        <p:nvPicPr>
          <p:cNvPr id="4" name="Picture 2">
            <a:extLst>
              <a:ext uri="{FF2B5EF4-FFF2-40B4-BE49-F238E27FC236}">
                <a16:creationId xmlns:a16="http://schemas.microsoft.com/office/drawing/2014/main" id="{D167875C-1627-1FD4-6D41-676A1365DDB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34313" y="2261872"/>
            <a:ext cx="3680272" cy="2857623"/>
          </a:xfrm>
          <a:prstGeom prst="rect">
            <a:avLst/>
          </a:prstGeom>
          <a:ln w="9525">
            <a:solidFill>
              <a:srgbClr val="82BC00"/>
            </a:solidFill>
            <a:miter lim="800000"/>
            <a:headEnd/>
            <a:tailEnd/>
          </a:ln>
          <a:effectLst>
            <a:glow rad="139700">
              <a:schemeClr val="accent5">
                <a:satMod val="175000"/>
                <a:alpha val="40000"/>
              </a:schemeClr>
            </a:glow>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5" name="Picture 3">
            <a:extLst>
              <a:ext uri="{FF2B5EF4-FFF2-40B4-BE49-F238E27FC236}">
                <a16:creationId xmlns:a16="http://schemas.microsoft.com/office/drawing/2014/main" id="{F4B1C244-7CE2-0E08-3E8F-2169909F90C3}"/>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3068228" y="3140953"/>
            <a:ext cx="4329732" cy="2424650"/>
          </a:xfrm>
          <a:prstGeom prst="rect">
            <a:avLst/>
          </a:prstGeom>
          <a:ln w="9525">
            <a:solidFill>
              <a:srgbClr val="82BC00"/>
            </a:solidFill>
            <a:miter lim="800000"/>
            <a:headEnd/>
            <a:tailEnd/>
          </a:ln>
          <a:effectLst>
            <a:glow rad="139700">
              <a:schemeClr val="accent5">
                <a:satMod val="175000"/>
                <a:alpha val="40000"/>
              </a:schemeClr>
            </a:glow>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9" name="Picture 4">
            <a:extLst>
              <a:ext uri="{FF2B5EF4-FFF2-40B4-BE49-F238E27FC236}">
                <a16:creationId xmlns:a16="http://schemas.microsoft.com/office/drawing/2014/main" id="{8154E351-04EF-53E0-361D-72020115D2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43585" y="3874786"/>
            <a:ext cx="2939583" cy="1956159"/>
          </a:xfrm>
          <a:prstGeom prst="rect">
            <a:avLst/>
          </a:prstGeom>
          <a:ln w="9525">
            <a:solidFill>
              <a:srgbClr val="82BC00"/>
            </a:solidFill>
            <a:miter lim="800000"/>
            <a:headEnd/>
            <a:tailEnd/>
          </a:ln>
          <a:effectLst>
            <a:glow rad="139700">
              <a:schemeClr val="accent5">
                <a:satMod val="175000"/>
                <a:alpha val="40000"/>
              </a:schemeClr>
            </a:glow>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3695844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0" y="-1"/>
            <a:ext cx="12192000" cy="1853511"/>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0" y="1834554"/>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443039" y="640488"/>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What is the history of FQHCs</a:t>
            </a:r>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pic>
        <p:nvPicPr>
          <p:cNvPr id="2" name="Picture 1">
            <a:extLst>
              <a:ext uri="{FF2B5EF4-FFF2-40B4-BE49-F238E27FC236}">
                <a16:creationId xmlns:a16="http://schemas.microsoft.com/office/drawing/2014/main" id="{11BE9C63-C5D1-E6EB-77C0-D1280DA4CF8D}"/>
              </a:ext>
            </a:extLst>
          </p:cNvPr>
          <p:cNvPicPr>
            <a:picLocks noChangeAspect="1"/>
          </p:cNvPicPr>
          <p:nvPr/>
        </p:nvPicPr>
        <p:blipFill rotWithShape="1">
          <a:blip r:embed="rId4">
            <a:extLst>
              <a:ext uri="{BEBA8EAE-BF5A-486C-A8C5-ECC9F3942E4B}">
                <a14:imgProps xmlns:a14="http://schemas.microsoft.com/office/drawing/2010/main">
                  <a14:imgLayer r:embed="rId5">
                    <a14:imgEffect>
                      <a14:artisticPastelsSmooth/>
                    </a14:imgEffect>
                  </a14:imgLayer>
                </a14:imgProps>
              </a:ext>
            </a:extLst>
          </a:blip>
          <a:srcRect t="1" b="63405"/>
          <a:stretch/>
        </p:blipFill>
        <p:spPr>
          <a:xfrm>
            <a:off x="443039" y="2191851"/>
            <a:ext cx="11109664" cy="2439312"/>
          </a:xfrm>
          <a:prstGeom prst="rect">
            <a:avLst/>
          </a:prstGeom>
          <a:ln>
            <a:noFill/>
          </a:ln>
          <a:effectLst>
            <a:outerShdw blurRad="292100" dist="139700" dir="2700000" algn="tl" rotWithShape="0">
              <a:srgbClr val="333333">
                <a:alpha val="65000"/>
              </a:srgbClr>
            </a:outerShdw>
          </a:effectLst>
        </p:spPr>
      </p:pic>
      <p:sp>
        <p:nvSpPr>
          <p:cNvPr id="11" name="Subtitle 7">
            <a:extLst>
              <a:ext uri="{FF2B5EF4-FFF2-40B4-BE49-F238E27FC236}">
                <a16:creationId xmlns:a16="http://schemas.microsoft.com/office/drawing/2014/main" id="{1E38A415-CD2F-4660-C903-0680F700920A}"/>
              </a:ext>
            </a:extLst>
          </p:cNvPr>
          <p:cNvSpPr txBox="1">
            <a:spLocks/>
          </p:cNvSpPr>
          <p:nvPr/>
        </p:nvSpPr>
        <p:spPr>
          <a:xfrm>
            <a:off x="927786" y="4962750"/>
            <a:ext cx="10016033"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i="1" dirty="0">
                <a:ln/>
                <a:solidFill>
                  <a:srgbClr val="5B2B82"/>
                </a:solidFill>
                <a:effectLst>
                  <a:glow rad="63500">
                    <a:schemeClr val="accent2">
                      <a:satMod val="175000"/>
                      <a:alpha val="40000"/>
                    </a:schemeClr>
                  </a:glow>
                  <a:outerShdw blurRad="50800" dist="38100" dir="2700000" algn="tl" rotWithShape="0">
                    <a:prstClr val="black">
                      <a:alpha val="40000"/>
                    </a:prstClr>
                  </a:outerShdw>
                </a:effectLst>
                <a:latin typeface="Arial Narrow" panose="020B0604020202020204" pitchFamily="34" charset="0"/>
                <a:cs typeface="Arial Narrow" panose="020B0604020202020204" pitchFamily="34" charset="0"/>
              </a:rPr>
              <a:t>Are you ready to be a part of the movement?</a:t>
            </a:r>
          </a:p>
        </p:txBody>
      </p:sp>
    </p:spTree>
    <p:extLst>
      <p:ext uri="{BB962C8B-B14F-4D97-AF65-F5344CB8AC3E}">
        <p14:creationId xmlns:p14="http://schemas.microsoft.com/office/powerpoint/2010/main" val="2260392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886" y="2114374"/>
            <a:ext cx="12192000" cy="1853511"/>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0" y="1996479"/>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1653629" y="2748688"/>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4400" b="1">
                <a:ln/>
                <a:solidFill>
                  <a:srgbClr val="5B2B82"/>
                </a:solidFill>
                <a:latin typeface="Arial Narrow" panose="020B0604020202020204" pitchFamily="34" charset="0"/>
                <a:cs typeface="Arial Narrow" panose="020B0604020202020204" pitchFamily="34" charset="0"/>
              </a:rPr>
              <a:t>Our Physical Spaces Matter . . .</a:t>
            </a:r>
            <a:endParaRPr lang="en-US" sz="4400" b="1" dirty="0">
              <a:ln/>
              <a:solidFill>
                <a:srgbClr val="5B2B82"/>
              </a:solidFill>
              <a:latin typeface="Arial Narrow" panose="020B0604020202020204" pitchFamily="34" charset="0"/>
              <a:cs typeface="Arial Narrow" panose="020B0604020202020204" pitchFamily="34" charset="0"/>
            </a:endParaRPr>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pic>
        <p:nvPicPr>
          <p:cNvPr id="11" name="Picture 10">
            <a:extLst>
              <a:ext uri="{FF2B5EF4-FFF2-40B4-BE49-F238E27FC236}">
                <a16:creationId xmlns:a16="http://schemas.microsoft.com/office/drawing/2014/main" id="{4D07788F-1652-4A61-8CAB-22E067F076B1}"/>
              </a:ext>
            </a:extLst>
          </p:cNvPr>
          <p:cNvPicPr>
            <a:picLocks noChangeAspect="1"/>
          </p:cNvPicPr>
          <p:nvPr/>
        </p:nvPicPr>
        <p:blipFill>
          <a:blip r:embed="rId2"/>
          <a:stretch>
            <a:fillRect/>
          </a:stretch>
        </p:blipFill>
        <p:spPr>
          <a:xfrm>
            <a:off x="10411" y="3890443"/>
            <a:ext cx="12212823" cy="154884"/>
          </a:xfrm>
          <a:prstGeom prst="rect">
            <a:avLst/>
          </a:prstGeom>
        </p:spPr>
      </p:pic>
      <p:sp>
        <p:nvSpPr>
          <p:cNvPr id="2" name="Subtitle 7">
            <a:extLst>
              <a:ext uri="{FF2B5EF4-FFF2-40B4-BE49-F238E27FC236}">
                <a16:creationId xmlns:a16="http://schemas.microsoft.com/office/drawing/2014/main" id="{DE178FE2-A297-CD62-C1D8-E470DBB08202}"/>
              </a:ext>
            </a:extLst>
          </p:cNvPr>
          <p:cNvSpPr txBox="1">
            <a:spLocks/>
          </p:cNvSpPr>
          <p:nvPr/>
        </p:nvSpPr>
        <p:spPr>
          <a:xfrm>
            <a:off x="1079637" y="4709959"/>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7200" b="1" dirty="0">
                <a:ln/>
                <a:solidFill>
                  <a:srgbClr val="FFC000"/>
                </a:solidFill>
                <a:effectLst>
                  <a:glow rad="228600">
                    <a:schemeClr val="accent1">
                      <a:satMod val="175000"/>
                      <a:alpha val="40000"/>
                    </a:schemeClr>
                  </a:glow>
                </a:effectLst>
                <a:latin typeface="Arial Narrow" panose="020B0604020202020204" pitchFamily="34" charset="0"/>
                <a:cs typeface="Arial Narrow" panose="020B0604020202020204" pitchFamily="34" charset="0"/>
              </a:rPr>
              <a:t>JOY</a:t>
            </a:r>
          </a:p>
        </p:txBody>
      </p:sp>
    </p:spTree>
    <p:extLst>
      <p:ext uri="{BB962C8B-B14F-4D97-AF65-F5344CB8AC3E}">
        <p14:creationId xmlns:p14="http://schemas.microsoft.com/office/powerpoint/2010/main" val="24175101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0" y="-1"/>
            <a:ext cx="12192000" cy="1853511"/>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0" y="1834554"/>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443039" y="640488"/>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Bringing Joy to our Physical Spaces!</a:t>
            </a:r>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pic>
        <p:nvPicPr>
          <p:cNvPr id="3" name="Picture 2">
            <a:extLst>
              <a:ext uri="{FF2B5EF4-FFF2-40B4-BE49-F238E27FC236}">
                <a16:creationId xmlns:a16="http://schemas.microsoft.com/office/drawing/2014/main" id="{01E54A82-B04F-4BBC-9030-7334AE69BAAE}"/>
              </a:ext>
            </a:extLst>
          </p:cNvPr>
          <p:cNvPicPr>
            <a:picLocks noChangeAspect="1"/>
          </p:cNvPicPr>
          <p:nvPr/>
        </p:nvPicPr>
        <p:blipFill rotWithShape="1">
          <a:blip r:embed="rId4"/>
          <a:srcRect l="15418" t="12731" r="43368" b="11868"/>
          <a:stretch/>
        </p:blipFill>
        <p:spPr>
          <a:xfrm>
            <a:off x="1015607" y="2174574"/>
            <a:ext cx="3077828" cy="3042791"/>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9F710804-A0A2-A5D0-BEBE-BCD5865AB3B0}"/>
              </a:ext>
            </a:extLst>
          </p:cNvPr>
          <p:cNvPicPr>
            <a:picLocks noChangeAspect="1"/>
          </p:cNvPicPr>
          <p:nvPr/>
        </p:nvPicPr>
        <p:blipFill rotWithShape="1">
          <a:blip r:embed="rId5"/>
          <a:srcRect l="33505" t="29009" r="33481" b="27028"/>
          <a:stretch/>
        </p:blipFill>
        <p:spPr>
          <a:xfrm>
            <a:off x="3487220" y="3106722"/>
            <a:ext cx="3606325" cy="3042791"/>
          </a:xfrm>
          <a:prstGeom prst="rect">
            <a:avLst/>
          </a:prstGeom>
          <a:ln>
            <a:noFill/>
          </a:ln>
          <a:effectLst>
            <a:outerShdw blurRad="292100" dist="139700" dir="2700000" algn="tl" rotWithShape="0">
              <a:srgbClr val="333333">
                <a:alpha val="65000"/>
              </a:srgbClr>
            </a:outerShdw>
          </a:effectLst>
        </p:spPr>
      </p:pic>
      <p:pic>
        <p:nvPicPr>
          <p:cNvPr id="17" name="Picture 16">
            <a:extLst>
              <a:ext uri="{FF2B5EF4-FFF2-40B4-BE49-F238E27FC236}">
                <a16:creationId xmlns:a16="http://schemas.microsoft.com/office/drawing/2014/main" id="{C2EE50CD-C4B4-A0AC-3678-1F5B61BD57BE}"/>
              </a:ext>
            </a:extLst>
          </p:cNvPr>
          <p:cNvPicPr>
            <a:picLocks noChangeAspect="1"/>
          </p:cNvPicPr>
          <p:nvPr/>
        </p:nvPicPr>
        <p:blipFill rotWithShape="1">
          <a:blip r:embed="rId6"/>
          <a:srcRect l="15842" t="5358" r="17779" b="17716"/>
          <a:stretch/>
        </p:blipFill>
        <p:spPr>
          <a:xfrm>
            <a:off x="6773431" y="2322949"/>
            <a:ext cx="3637277" cy="302790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15844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886" y="2114374"/>
            <a:ext cx="12192000" cy="1853511"/>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0" y="1996479"/>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1653629" y="2748688"/>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4400" b="1" dirty="0">
                <a:ln/>
                <a:solidFill>
                  <a:srgbClr val="5B2B82"/>
                </a:solidFill>
                <a:latin typeface="Arial Narrow" panose="020B0604020202020204" pitchFamily="34" charset="0"/>
                <a:cs typeface="Arial Narrow" panose="020B0604020202020204" pitchFamily="34" charset="0"/>
              </a:rPr>
              <a:t>Let’s Talk about Organizing . . .</a:t>
            </a:r>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pic>
        <p:nvPicPr>
          <p:cNvPr id="11" name="Picture 10">
            <a:extLst>
              <a:ext uri="{FF2B5EF4-FFF2-40B4-BE49-F238E27FC236}">
                <a16:creationId xmlns:a16="http://schemas.microsoft.com/office/drawing/2014/main" id="{4D07788F-1652-4A61-8CAB-22E067F076B1}"/>
              </a:ext>
            </a:extLst>
          </p:cNvPr>
          <p:cNvPicPr>
            <a:picLocks noChangeAspect="1"/>
          </p:cNvPicPr>
          <p:nvPr/>
        </p:nvPicPr>
        <p:blipFill>
          <a:blip r:embed="rId2"/>
          <a:stretch>
            <a:fillRect/>
          </a:stretch>
        </p:blipFill>
        <p:spPr>
          <a:xfrm>
            <a:off x="10411" y="3890443"/>
            <a:ext cx="12212823" cy="154884"/>
          </a:xfrm>
          <a:prstGeom prst="rect">
            <a:avLst/>
          </a:prstGeom>
        </p:spPr>
      </p:pic>
    </p:spTree>
    <p:extLst>
      <p:ext uri="{BB962C8B-B14F-4D97-AF65-F5344CB8AC3E}">
        <p14:creationId xmlns:p14="http://schemas.microsoft.com/office/powerpoint/2010/main" val="36709824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0" y="-1"/>
            <a:ext cx="12192000" cy="1853511"/>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0" y="1834554"/>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443039" y="640488"/>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Organizing is coming to HJAHC!</a:t>
            </a:r>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pic>
        <p:nvPicPr>
          <p:cNvPr id="4" name="Picture 3">
            <a:extLst>
              <a:ext uri="{FF2B5EF4-FFF2-40B4-BE49-F238E27FC236}">
                <a16:creationId xmlns:a16="http://schemas.microsoft.com/office/drawing/2014/main" id="{751F8A0A-AF7F-FCE9-6778-9E4317A0FBB0}"/>
              </a:ext>
            </a:extLst>
          </p:cNvPr>
          <p:cNvPicPr>
            <a:picLocks noChangeAspect="1"/>
          </p:cNvPicPr>
          <p:nvPr/>
        </p:nvPicPr>
        <p:blipFill>
          <a:blip r:embed="rId4"/>
          <a:stretch>
            <a:fillRect/>
          </a:stretch>
        </p:blipFill>
        <p:spPr>
          <a:xfrm>
            <a:off x="509043" y="2375442"/>
            <a:ext cx="4144574" cy="2493121"/>
          </a:xfrm>
          <a:prstGeom prst="rect">
            <a:avLst/>
          </a:prstGeom>
          <a:ln>
            <a:noFill/>
          </a:ln>
          <a:effectLst>
            <a:glow rad="63500">
              <a:schemeClr val="accent1">
                <a:satMod val="175000"/>
                <a:alpha val="40000"/>
              </a:schemeClr>
            </a:glow>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7ED82868-2FA1-744D-1F5D-3F2166928BCE}"/>
              </a:ext>
            </a:extLst>
          </p:cNvPr>
          <p:cNvPicPr>
            <a:picLocks noChangeAspect="1"/>
          </p:cNvPicPr>
          <p:nvPr/>
        </p:nvPicPr>
        <p:blipFill rotWithShape="1">
          <a:blip r:embed="rId5"/>
          <a:srcRect l="1426" t="7630" r="-120" b="13220"/>
          <a:stretch/>
        </p:blipFill>
        <p:spPr>
          <a:xfrm>
            <a:off x="4187439" y="3429001"/>
            <a:ext cx="4003130" cy="2399232"/>
          </a:xfrm>
          <a:prstGeom prst="rect">
            <a:avLst/>
          </a:prstGeom>
          <a:ln>
            <a:noFill/>
          </a:ln>
          <a:effectLst>
            <a:glow rad="63500">
              <a:schemeClr val="accent1">
                <a:satMod val="175000"/>
                <a:alpha val="40000"/>
              </a:schemeClr>
            </a:glow>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1BD0B735-74CB-85DA-5715-14A39928FFF0}"/>
              </a:ext>
            </a:extLst>
          </p:cNvPr>
          <p:cNvPicPr>
            <a:picLocks noChangeAspect="1"/>
          </p:cNvPicPr>
          <p:nvPr/>
        </p:nvPicPr>
        <p:blipFill>
          <a:blip r:embed="rId6"/>
          <a:stretch>
            <a:fillRect/>
          </a:stretch>
        </p:blipFill>
        <p:spPr>
          <a:xfrm>
            <a:off x="7990957" y="2449257"/>
            <a:ext cx="3692000" cy="2076750"/>
          </a:xfrm>
          <a:prstGeom prst="rect">
            <a:avLst/>
          </a:prstGeom>
          <a:ln>
            <a:noFill/>
          </a:ln>
          <a:effectLst>
            <a:glow rad="63500">
              <a:schemeClr val="accent1">
                <a:satMod val="175000"/>
                <a:alpha val="40000"/>
              </a:schemeClr>
            </a:glow>
            <a:outerShdw blurRad="292100" dist="139700" dir="2700000" algn="tl" rotWithShape="0">
              <a:srgbClr val="333333">
                <a:alpha val="65000"/>
              </a:srgbClr>
            </a:outerShdw>
          </a:effectLst>
        </p:spPr>
      </p:pic>
      <p:sp>
        <p:nvSpPr>
          <p:cNvPr id="11" name="Speech Bubble: Rectangle with Corners Rounded 10">
            <a:extLst>
              <a:ext uri="{FF2B5EF4-FFF2-40B4-BE49-F238E27FC236}">
                <a16:creationId xmlns:a16="http://schemas.microsoft.com/office/drawing/2014/main" id="{33351899-DC8A-2A83-1BCE-D300687E6C1A}"/>
              </a:ext>
            </a:extLst>
          </p:cNvPr>
          <p:cNvSpPr/>
          <p:nvPr/>
        </p:nvSpPr>
        <p:spPr>
          <a:xfrm>
            <a:off x="1273324" y="5469308"/>
            <a:ext cx="1824528" cy="1025496"/>
          </a:xfrm>
          <a:prstGeom prst="wedgeRoundRectCallout">
            <a:avLst>
              <a:gd name="adj1" fmla="val 100135"/>
              <a:gd name="adj2" fmla="val -92045"/>
              <a:gd name="adj3" fmla="val 16667"/>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US" dirty="0"/>
              <a:t>What’s wrong with these spaces?</a:t>
            </a:r>
          </a:p>
        </p:txBody>
      </p:sp>
      <p:sp>
        <p:nvSpPr>
          <p:cNvPr id="12" name="Speech Bubble: Rectangle with Corners Rounded 11">
            <a:extLst>
              <a:ext uri="{FF2B5EF4-FFF2-40B4-BE49-F238E27FC236}">
                <a16:creationId xmlns:a16="http://schemas.microsoft.com/office/drawing/2014/main" id="{F7AD5BC8-4177-4AD4-0EF8-CF7F120375A7}"/>
              </a:ext>
            </a:extLst>
          </p:cNvPr>
          <p:cNvSpPr/>
          <p:nvPr/>
        </p:nvSpPr>
        <p:spPr>
          <a:xfrm>
            <a:off x="8569442" y="5224318"/>
            <a:ext cx="1695450" cy="1091024"/>
          </a:xfrm>
          <a:prstGeom prst="wedgeRoundRectCallout">
            <a:avLst>
              <a:gd name="adj1" fmla="val -56854"/>
              <a:gd name="adj2" fmla="val -94363"/>
              <a:gd name="adj3" fmla="val 16667"/>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US" dirty="0"/>
              <a:t>What happens in spaces like this?</a:t>
            </a:r>
          </a:p>
        </p:txBody>
      </p:sp>
    </p:spTree>
    <p:extLst>
      <p:ext uri="{BB962C8B-B14F-4D97-AF65-F5344CB8AC3E}">
        <p14:creationId xmlns:p14="http://schemas.microsoft.com/office/powerpoint/2010/main" val="7842009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E5DB1E5-DEAD-6C4D-EC5D-45E320066939}"/>
              </a:ext>
            </a:extLst>
          </p:cNvPr>
          <p:cNvPicPr>
            <a:picLocks noChangeAspect="1"/>
          </p:cNvPicPr>
          <p:nvPr/>
        </p:nvPicPr>
        <p:blipFill>
          <a:blip r:embed="rId2"/>
          <a:stretch>
            <a:fillRect/>
          </a:stretch>
        </p:blipFill>
        <p:spPr>
          <a:xfrm>
            <a:off x="1204346" y="2453446"/>
            <a:ext cx="3631928" cy="1770847"/>
          </a:xfrm>
          <a:prstGeom prst="rect">
            <a:avLst/>
          </a:prstGeom>
          <a:ln>
            <a:noFill/>
          </a:ln>
          <a:effectLst>
            <a:glow rad="101600">
              <a:schemeClr val="accent4">
                <a:satMod val="175000"/>
                <a:alpha val="40000"/>
              </a:schemeClr>
            </a:glow>
            <a:outerShdw blurRad="292100" dist="139700" dir="2700000" algn="tl" rotWithShape="0">
              <a:srgbClr val="333333">
                <a:alpha val="65000"/>
              </a:srgbClr>
            </a:outerShdw>
          </a:effectLst>
        </p:spPr>
      </p:pic>
      <p:sp>
        <p:nvSpPr>
          <p:cNvPr id="6" name="Rectangle 5">
            <a:extLst>
              <a:ext uri="{FF2B5EF4-FFF2-40B4-BE49-F238E27FC236}">
                <a16:creationId xmlns:a16="http://schemas.microsoft.com/office/drawing/2014/main" id="{EF7C0EF3-33DE-034E-B2FC-B105722E5BAF}"/>
              </a:ext>
            </a:extLst>
          </p:cNvPr>
          <p:cNvSpPr/>
          <p:nvPr/>
        </p:nvSpPr>
        <p:spPr>
          <a:xfrm>
            <a:off x="0" y="-1"/>
            <a:ext cx="12192000" cy="1853511"/>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3"/>
          <a:stretch>
            <a:fillRect/>
          </a:stretch>
        </p:blipFill>
        <p:spPr>
          <a:xfrm>
            <a:off x="0" y="1834554"/>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443039" y="640488"/>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Organizing is coming to HJAHC!</a:t>
            </a:r>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4"/>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pic>
        <p:nvPicPr>
          <p:cNvPr id="2" name="Picture 1">
            <a:extLst>
              <a:ext uri="{FF2B5EF4-FFF2-40B4-BE49-F238E27FC236}">
                <a16:creationId xmlns:a16="http://schemas.microsoft.com/office/drawing/2014/main" id="{7FE5F4DD-6DA2-F067-7A7B-5544DF9AAD95}"/>
              </a:ext>
            </a:extLst>
          </p:cNvPr>
          <p:cNvPicPr>
            <a:picLocks noChangeAspect="1"/>
          </p:cNvPicPr>
          <p:nvPr/>
        </p:nvPicPr>
        <p:blipFill>
          <a:blip r:embed="rId5"/>
          <a:stretch>
            <a:fillRect/>
          </a:stretch>
        </p:blipFill>
        <p:spPr>
          <a:xfrm>
            <a:off x="4297889" y="3283996"/>
            <a:ext cx="5161660" cy="2434650"/>
          </a:xfrm>
          <a:prstGeom prst="rect">
            <a:avLst/>
          </a:prstGeom>
          <a:ln>
            <a:noFill/>
          </a:ln>
          <a:effectLst>
            <a:glow rad="101600">
              <a:schemeClr val="accent4">
                <a:satMod val="175000"/>
                <a:alpha val="40000"/>
              </a:schemeClr>
            </a:glow>
            <a:outerShdw blurRad="292100" dist="139700" dir="2700000" algn="tl" rotWithShape="0">
              <a:srgbClr val="333333">
                <a:alpha val="65000"/>
              </a:srgbClr>
            </a:outerShdw>
          </a:effectLst>
        </p:spPr>
      </p:pic>
      <p:sp>
        <p:nvSpPr>
          <p:cNvPr id="5" name="Speech Bubble: Rectangle with Corners Rounded 4">
            <a:extLst>
              <a:ext uri="{FF2B5EF4-FFF2-40B4-BE49-F238E27FC236}">
                <a16:creationId xmlns:a16="http://schemas.microsoft.com/office/drawing/2014/main" id="{51A22EE1-3D2D-8BD1-F69B-1CB369D75F77}"/>
              </a:ext>
            </a:extLst>
          </p:cNvPr>
          <p:cNvSpPr/>
          <p:nvPr/>
        </p:nvSpPr>
        <p:spPr>
          <a:xfrm>
            <a:off x="927787" y="4868563"/>
            <a:ext cx="1804664" cy="1549329"/>
          </a:xfrm>
          <a:prstGeom prst="wedgeRoundRectCallout">
            <a:avLst>
              <a:gd name="adj1" fmla="val 118252"/>
              <a:gd name="adj2" fmla="val -74024"/>
              <a:gd name="adj3" fmla="val 16667"/>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dirty="0"/>
              <a:t>Why is a space like this important?</a:t>
            </a:r>
          </a:p>
        </p:txBody>
      </p:sp>
    </p:spTree>
    <p:extLst>
      <p:ext uri="{BB962C8B-B14F-4D97-AF65-F5344CB8AC3E}">
        <p14:creationId xmlns:p14="http://schemas.microsoft.com/office/powerpoint/2010/main" val="35229698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0" y="-1"/>
            <a:ext cx="12192000" cy="1853511"/>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0" y="1834554"/>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443039" y="640488"/>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Organizing By Sophia (Team OBS)</a:t>
            </a:r>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pic>
        <p:nvPicPr>
          <p:cNvPr id="3" name="Picture 2">
            <a:hlinkClick r:id="rId4"/>
            <a:extLst>
              <a:ext uri="{FF2B5EF4-FFF2-40B4-BE49-F238E27FC236}">
                <a16:creationId xmlns:a16="http://schemas.microsoft.com/office/drawing/2014/main" id="{05D7E3EE-1E45-D884-5CB9-E1E9AA29185F}"/>
              </a:ext>
            </a:extLst>
          </p:cNvPr>
          <p:cNvPicPr>
            <a:picLocks noChangeAspect="1"/>
          </p:cNvPicPr>
          <p:nvPr/>
        </p:nvPicPr>
        <p:blipFill rotWithShape="1">
          <a:blip r:embed="rId5"/>
          <a:srcRect l="19555" t="32694" r="21006" b="12227"/>
          <a:stretch/>
        </p:blipFill>
        <p:spPr>
          <a:xfrm>
            <a:off x="2187723" y="2281727"/>
            <a:ext cx="7246834" cy="377724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928070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886" y="2114374"/>
            <a:ext cx="12192000" cy="1853511"/>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0" y="1996479"/>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1127811" y="2748163"/>
            <a:ext cx="10135546"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4400" b="1" dirty="0">
                <a:ln/>
                <a:solidFill>
                  <a:srgbClr val="5B2B82"/>
                </a:solidFill>
                <a:latin typeface="Arial Narrow" panose="020B0604020202020204" pitchFamily="34" charset="0"/>
                <a:cs typeface="Arial Narrow" panose="020B0604020202020204" pitchFamily="34" charset="0"/>
              </a:rPr>
              <a:t>Supporting our Team . . . Employee Benefits</a:t>
            </a:r>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pic>
        <p:nvPicPr>
          <p:cNvPr id="11" name="Picture 10">
            <a:extLst>
              <a:ext uri="{FF2B5EF4-FFF2-40B4-BE49-F238E27FC236}">
                <a16:creationId xmlns:a16="http://schemas.microsoft.com/office/drawing/2014/main" id="{4D07788F-1652-4A61-8CAB-22E067F076B1}"/>
              </a:ext>
            </a:extLst>
          </p:cNvPr>
          <p:cNvPicPr>
            <a:picLocks noChangeAspect="1"/>
          </p:cNvPicPr>
          <p:nvPr/>
        </p:nvPicPr>
        <p:blipFill>
          <a:blip r:embed="rId2"/>
          <a:stretch>
            <a:fillRect/>
          </a:stretch>
        </p:blipFill>
        <p:spPr>
          <a:xfrm>
            <a:off x="10411" y="3890443"/>
            <a:ext cx="12212823" cy="154884"/>
          </a:xfrm>
          <a:prstGeom prst="rect">
            <a:avLst/>
          </a:prstGeom>
        </p:spPr>
      </p:pic>
    </p:spTree>
    <p:extLst>
      <p:ext uri="{BB962C8B-B14F-4D97-AF65-F5344CB8AC3E}">
        <p14:creationId xmlns:p14="http://schemas.microsoft.com/office/powerpoint/2010/main" val="32661016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0" y="-1"/>
            <a:ext cx="12192000" cy="1853511"/>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0" y="1834554"/>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852614" y="640488"/>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Employee Benefits – Work In Progress</a:t>
            </a:r>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pic>
        <p:nvPicPr>
          <p:cNvPr id="5" name="Picture 4">
            <a:hlinkClick r:id="rId4"/>
            <a:extLst>
              <a:ext uri="{FF2B5EF4-FFF2-40B4-BE49-F238E27FC236}">
                <a16:creationId xmlns:a16="http://schemas.microsoft.com/office/drawing/2014/main" id="{4DFEA1EB-772F-3AA5-5D2D-E8372065C7FF}"/>
              </a:ext>
            </a:extLst>
          </p:cNvPr>
          <p:cNvPicPr>
            <a:picLocks noChangeAspect="1"/>
          </p:cNvPicPr>
          <p:nvPr/>
        </p:nvPicPr>
        <p:blipFill rotWithShape="1">
          <a:blip r:embed="rId5"/>
          <a:srcRect l="33576" t="8348" r="34602" b="4175"/>
          <a:stretch/>
        </p:blipFill>
        <p:spPr>
          <a:xfrm>
            <a:off x="4042161" y="2174574"/>
            <a:ext cx="2845749" cy="440025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283604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0" y="-1"/>
            <a:ext cx="12192000" cy="1853511"/>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0" y="1834554"/>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852614" y="640488"/>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Employee Benefits – Work In Progress</a:t>
            </a:r>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p:txBody>
      </p:sp>
      <p:sp>
        <p:nvSpPr>
          <p:cNvPr id="12" name="Content Placeholder 8">
            <a:extLst>
              <a:ext uri="{FF2B5EF4-FFF2-40B4-BE49-F238E27FC236}">
                <a16:creationId xmlns:a16="http://schemas.microsoft.com/office/drawing/2014/main" id="{3BBE0FF8-5C8C-4C8E-B9CE-BFC3C0049570}"/>
              </a:ext>
            </a:extLst>
          </p:cNvPr>
          <p:cNvSpPr>
            <a:spLocks noGrp="1"/>
          </p:cNvSpPr>
          <p:nvPr>
            <p:ph sz="half" idx="1"/>
          </p:nvPr>
        </p:nvSpPr>
        <p:spPr>
          <a:xfrm>
            <a:off x="283904" y="2926470"/>
            <a:ext cx="11323510" cy="897523"/>
          </a:xfrm>
        </p:spPr>
        <p:txBody>
          <a:bodyPr>
            <a:noAutofit/>
          </a:bodyPr>
          <a:lstStyle/>
          <a:p>
            <a:pPr marL="0" lvl="0" indent="0" algn="ctr">
              <a:lnSpc>
                <a:spcPct val="150000"/>
              </a:lnSpc>
              <a:spcBef>
                <a:spcPts val="1200"/>
              </a:spcBef>
              <a:spcAft>
                <a:spcPts val="1200"/>
              </a:spcAft>
              <a:buClr>
                <a:srgbClr val="FA8C29"/>
              </a:buClr>
              <a:buNone/>
            </a:pPr>
            <a:r>
              <a:rPr lang="en-US" sz="2400" i="1" dirty="0">
                <a:solidFill>
                  <a:srgbClr val="007298"/>
                </a:solidFill>
                <a:effectLst>
                  <a:glow rad="228600">
                    <a:schemeClr val="accent4">
                      <a:satMod val="175000"/>
                      <a:alpha val="40000"/>
                    </a:schemeClr>
                  </a:glow>
                </a:effectLst>
                <a:latin typeface="Arial Narrow" panose="020B0606020202030204" pitchFamily="34" charset="0"/>
              </a:rPr>
              <a:t>If you have other ideas on what could be helpful, please let us know</a:t>
            </a: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pic>
        <p:nvPicPr>
          <p:cNvPr id="3" name="Picture 2">
            <a:hlinkClick r:id="rId4"/>
            <a:extLst>
              <a:ext uri="{FF2B5EF4-FFF2-40B4-BE49-F238E27FC236}">
                <a16:creationId xmlns:a16="http://schemas.microsoft.com/office/drawing/2014/main" id="{E62F0A30-19AD-60F7-8974-918D7AFD2471}"/>
              </a:ext>
            </a:extLst>
          </p:cNvPr>
          <p:cNvPicPr>
            <a:picLocks noChangeAspect="1"/>
          </p:cNvPicPr>
          <p:nvPr/>
        </p:nvPicPr>
        <p:blipFill>
          <a:blip r:embed="rId5"/>
          <a:stretch>
            <a:fillRect/>
          </a:stretch>
        </p:blipFill>
        <p:spPr>
          <a:xfrm>
            <a:off x="4185901" y="3823993"/>
            <a:ext cx="3224726" cy="214847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879311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10411" y="2114374"/>
            <a:ext cx="12192000" cy="1853511"/>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0" y="1967904"/>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927786" y="2748163"/>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4400" b="1" dirty="0">
                <a:ln/>
                <a:solidFill>
                  <a:srgbClr val="5B2B82"/>
                </a:solidFill>
                <a:latin typeface="Arial Narrow" panose="020B0604020202020204" pitchFamily="34" charset="0"/>
                <a:cs typeface="Arial Narrow" panose="020B0604020202020204" pitchFamily="34" charset="0"/>
              </a:rPr>
              <a:t>Thank you, Questions?</a:t>
            </a:r>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pic>
        <p:nvPicPr>
          <p:cNvPr id="11" name="Picture 10">
            <a:extLst>
              <a:ext uri="{FF2B5EF4-FFF2-40B4-BE49-F238E27FC236}">
                <a16:creationId xmlns:a16="http://schemas.microsoft.com/office/drawing/2014/main" id="{4D07788F-1652-4A61-8CAB-22E067F076B1}"/>
              </a:ext>
            </a:extLst>
          </p:cNvPr>
          <p:cNvPicPr>
            <a:picLocks noChangeAspect="1"/>
          </p:cNvPicPr>
          <p:nvPr/>
        </p:nvPicPr>
        <p:blipFill>
          <a:blip r:embed="rId2"/>
          <a:stretch>
            <a:fillRect/>
          </a:stretch>
        </p:blipFill>
        <p:spPr>
          <a:xfrm>
            <a:off x="10411" y="3890443"/>
            <a:ext cx="12212823" cy="154884"/>
          </a:xfrm>
          <a:prstGeom prst="rect">
            <a:avLst/>
          </a:prstGeom>
        </p:spPr>
      </p:pic>
    </p:spTree>
    <p:extLst>
      <p:ext uri="{BB962C8B-B14F-4D97-AF65-F5344CB8AC3E}">
        <p14:creationId xmlns:p14="http://schemas.microsoft.com/office/powerpoint/2010/main" val="9785090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0" y="-1"/>
            <a:ext cx="12192000" cy="1853511"/>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0" y="1834554"/>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852614" y="640488"/>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Employee Engagement Survey</a:t>
            </a:r>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sp>
        <p:nvSpPr>
          <p:cNvPr id="2" name="Content Placeholder 8">
            <a:extLst>
              <a:ext uri="{FF2B5EF4-FFF2-40B4-BE49-F238E27FC236}">
                <a16:creationId xmlns:a16="http://schemas.microsoft.com/office/drawing/2014/main" id="{F9077A47-8A9D-8188-6E13-E4E18CAFC4ED}"/>
              </a:ext>
            </a:extLst>
          </p:cNvPr>
          <p:cNvSpPr txBox="1">
            <a:spLocks/>
          </p:cNvSpPr>
          <p:nvPr/>
        </p:nvSpPr>
        <p:spPr>
          <a:xfrm>
            <a:off x="5298406" y="2268248"/>
            <a:ext cx="6509034" cy="42672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buClr>
                <a:srgbClr val="FA8C29"/>
              </a:buClr>
              <a:buFont typeface="Wingdings" panose="05000000000000000000" pitchFamily="2" charset="2"/>
              <a:buChar char="§"/>
            </a:pPr>
            <a:r>
              <a:rPr lang="en-US" sz="2400" dirty="0">
                <a:solidFill>
                  <a:srgbClr val="007298"/>
                </a:solidFill>
                <a:latin typeface="Arial Narrow" panose="020B0606020202030204" pitchFamily="34" charset="0"/>
              </a:rPr>
              <a:t>The last Employee Survey was done in October 2022.</a:t>
            </a:r>
          </a:p>
          <a:p>
            <a:pPr>
              <a:lnSpc>
                <a:spcPct val="200000"/>
              </a:lnSpc>
              <a:buClr>
                <a:srgbClr val="FA8C29"/>
              </a:buClr>
              <a:buFont typeface="Wingdings" panose="05000000000000000000" pitchFamily="2" charset="2"/>
              <a:buChar char="§"/>
            </a:pPr>
            <a:r>
              <a:rPr lang="en-US" sz="2400" dirty="0">
                <a:solidFill>
                  <a:srgbClr val="007298"/>
                </a:solidFill>
                <a:latin typeface="Arial Narrow" panose="020B0606020202030204" pitchFamily="34" charset="0"/>
              </a:rPr>
              <a:t>We are working to improve the key areas identified in the survey.</a:t>
            </a:r>
          </a:p>
          <a:p>
            <a:pPr>
              <a:lnSpc>
                <a:spcPct val="200000"/>
              </a:lnSpc>
              <a:buClr>
                <a:srgbClr val="FA8C29"/>
              </a:buClr>
              <a:buFont typeface="Wingdings" panose="05000000000000000000" pitchFamily="2" charset="2"/>
              <a:buChar char="§"/>
            </a:pPr>
            <a:r>
              <a:rPr lang="en-US" sz="2400" dirty="0">
                <a:solidFill>
                  <a:srgbClr val="007298"/>
                </a:solidFill>
                <a:latin typeface="Arial Narrow" panose="020B0606020202030204" pitchFamily="34" charset="0"/>
              </a:rPr>
              <a:t>The next survey will be done at the spring In-Service, May 2023.</a:t>
            </a:r>
          </a:p>
        </p:txBody>
      </p:sp>
      <p:pic>
        <p:nvPicPr>
          <p:cNvPr id="9" name="Picture 8">
            <a:extLst>
              <a:ext uri="{FF2B5EF4-FFF2-40B4-BE49-F238E27FC236}">
                <a16:creationId xmlns:a16="http://schemas.microsoft.com/office/drawing/2014/main" id="{4E94D650-E6F5-2195-17F3-A7CDCB8DC124}"/>
              </a:ext>
            </a:extLst>
          </p:cNvPr>
          <p:cNvPicPr>
            <a:picLocks noChangeAspect="1"/>
          </p:cNvPicPr>
          <p:nvPr/>
        </p:nvPicPr>
        <p:blipFill rotWithShape="1">
          <a:blip r:embed="rId4"/>
          <a:srcRect l="30855" t="20384" r="30265" b="9812"/>
          <a:stretch/>
        </p:blipFill>
        <p:spPr>
          <a:xfrm>
            <a:off x="384560" y="2123502"/>
            <a:ext cx="4512179" cy="455669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834308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886" y="2114374"/>
            <a:ext cx="12192000" cy="1853511"/>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0" y="1996479"/>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1127811" y="2748163"/>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4400" b="1" dirty="0">
                <a:ln/>
                <a:solidFill>
                  <a:srgbClr val="5B2B82"/>
                </a:solidFill>
                <a:latin typeface="Arial Narrow" panose="020B0604020202020204" pitchFamily="34" charset="0"/>
                <a:cs typeface="Arial Narrow" panose="020B0604020202020204" pitchFamily="34" charset="0"/>
              </a:rPr>
              <a:t>Stand and Stretch</a:t>
            </a:r>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pic>
        <p:nvPicPr>
          <p:cNvPr id="11" name="Picture 10">
            <a:extLst>
              <a:ext uri="{FF2B5EF4-FFF2-40B4-BE49-F238E27FC236}">
                <a16:creationId xmlns:a16="http://schemas.microsoft.com/office/drawing/2014/main" id="{4D07788F-1652-4A61-8CAB-22E067F076B1}"/>
              </a:ext>
            </a:extLst>
          </p:cNvPr>
          <p:cNvPicPr>
            <a:picLocks noChangeAspect="1"/>
          </p:cNvPicPr>
          <p:nvPr/>
        </p:nvPicPr>
        <p:blipFill>
          <a:blip r:embed="rId2"/>
          <a:stretch>
            <a:fillRect/>
          </a:stretch>
        </p:blipFill>
        <p:spPr>
          <a:xfrm>
            <a:off x="10411" y="3890443"/>
            <a:ext cx="12212823" cy="154884"/>
          </a:xfrm>
          <a:prstGeom prst="rect">
            <a:avLst/>
          </a:prstGeom>
        </p:spPr>
      </p:pic>
    </p:spTree>
    <p:extLst>
      <p:ext uri="{BB962C8B-B14F-4D97-AF65-F5344CB8AC3E}">
        <p14:creationId xmlns:p14="http://schemas.microsoft.com/office/powerpoint/2010/main" val="10586398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B9A5953-07C8-2326-CC27-FF8D7F39B340}"/>
              </a:ext>
            </a:extLst>
          </p:cNvPr>
          <p:cNvPicPr>
            <a:picLocks noChangeAspect="1"/>
          </p:cNvPicPr>
          <p:nvPr/>
        </p:nvPicPr>
        <p:blipFill rotWithShape="1">
          <a:blip r:embed="rId2"/>
          <a:srcRect t="21785" b="21965"/>
          <a:stretch/>
        </p:blipFill>
        <p:spPr>
          <a:xfrm>
            <a:off x="20" y="10"/>
            <a:ext cx="12191980" cy="6857989"/>
          </a:xfrm>
          <a:prstGeom prst="rect">
            <a:avLst/>
          </a:prstGeom>
        </p:spPr>
      </p:pic>
      <p:sp>
        <p:nvSpPr>
          <p:cNvPr id="18" name="Freeform: Shape 17">
            <a:extLst>
              <a:ext uri="{FF2B5EF4-FFF2-40B4-BE49-F238E27FC236}">
                <a16:creationId xmlns:a16="http://schemas.microsoft.com/office/drawing/2014/main" id="{569BBA9B-8F4E-4D2B-BEFA-41A4754433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851012D1-8033-40B1-9EC0-91390FFC74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80943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23">
            <a:extLst>
              <a:ext uri="{FF2B5EF4-FFF2-40B4-BE49-F238E27FC236}">
                <a16:creationId xmlns:a16="http://schemas.microsoft.com/office/drawing/2014/main" id="{D291F021-C45C-4D44-A2B8-A789E386CC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3444"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clrChange>
              <a:clrFrom>
                <a:srgbClr val="FFFFFF"/>
              </a:clrFrom>
              <a:clrTo>
                <a:srgbClr val="FFFFFF">
                  <a:alpha val="0"/>
                </a:srgbClr>
              </a:clrTo>
            </a:clrChange>
          </a:blip>
          <a:srcRect l="14744" t="37038" r="56730" b="30199"/>
          <a:stretch/>
        </p:blipFill>
        <p:spPr bwMode="auto">
          <a:xfrm>
            <a:off x="10237862" y="5601548"/>
            <a:ext cx="1722480" cy="1136890"/>
          </a:xfrm>
          <a:prstGeom prst="rect">
            <a:avLst/>
          </a:prstGeom>
          <a:ln>
            <a:noFill/>
          </a:ln>
          <a:extLst>
            <a:ext uri="{53640926-AAD7-44D8-BBD7-CCE9431645EC}">
              <a14:shadowObscured xmlns:a14="http://schemas.microsoft.com/office/drawing/2010/main"/>
            </a:ext>
          </a:extLst>
        </p:spPr>
      </p:pic>
      <p:sp>
        <p:nvSpPr>
          <p:cNvPr id="3" name="Subtitle 7">
            <a:extLst>
              <a:ext uri="{FF2B5EF4-FFF2-40B4-BE49-F238E27FC236}">
                <a16:creationId xmlns:a16="http://schemas.microsoft.com/office/drawing/2014/main" id="{2E6B684C-85F0-1523-8A5E-67F24FC5E3F2}"/>
              </a:ext>
            </a:extLst>
          </p:cNvPr>
          <p:cNvSpPr txBox="1">
            <a:spLocks/>
          </p:cNvSpPr>
          <p:nvPr/>
        </p:nvSpPr>
        <p:spPr>
          <a:xfrm>
            <a:off x="927786" y="3010652"/>
            <a:ext cx="10017636"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rPr>
              <a:t>Let’s Play  . . . .  What’s our</a:t>
            </a:r>
          </a:p>
          <a:p>
            <a:r>
              <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rPr>
              <a:t> </a:t>
            </a:r>
          </a:p>
          <a:p>
            <a:r>
              <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rPr>
              <a:t>Vision    Mission    Values      Strategic Goals </a:t>
            </a:r>
          </a:p>
        </p:txBody>
      </p:sp>
    </p:spTree>
    <p:extLst>
      <p:ext uri="{BB962C8B-B14F-4D97-AF65-F5344CB8AC3E}">
        <p14:creationId xmlns:p14="http://schemas.microsoft.com/office/powerpoint/2010/main" val="13795089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B9A5953-07C8-2326-CC27-FF8D7F39B340}"/>
              </a:ext>
            </a:extLst>
          </p:cNvPr>
          <p:cNvPicPr>
            <a:picLocks noChangeAspect="1"/>
          </p:cNvPicPr>
          <p:nvPr/>
        </p:nvPicPr>
        <p:blipFill rotWithShape="1">
          <a:blip r:embed="rId2"/>
          <a:srcRect t="21785" b="21965"/>
          <a:stretch/>
        </p:blipFill>
        <p:spPr>
          <a:xfrm>
            <a:off x="20" y="10"/>
            <a:ext cx="12191980" cy="6857989"/>
          </a:xfrm>
          <a:prstGeom prst="rect">
            <a:avLst/>
          </a:prstGeom>
        </p:spPr>
      </p:pic>
      <p:sp>
        <p:nvSpPr>
          <p:cNvPr id="18" name="Freeform: Shape 17">
            <a:extLst>
              <a:ext uri="{FF2B5EF4-FFF2-40B4-BE49-F238E27FC236}">
                <a16:creationId xmlns:a16="http://schemas.microsoft.com/office/drawing/2014/main" id="{569BBA9B-8F4E-4D2B-BEFA-41A4754433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851012D1-8033-40B1-9EC0-91390FFC74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80943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23">
            <a:extLst>
              <a:ext uri="{FF2B5EF4-FFF2-40B4-BE49-F238E27FC236}">
                <a16:creationId xmlns:a16="http://schemas.microsoft.com/office/drawing/2014/main" id="{D291F021-C45C-4D44-A2B8-A789E386CC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3444"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clrChange>
              <a:clrFrom>
                <a:srgbClr val="FFFFFF"/>
              </a:clrFrom>
              <a:clrTo>
                <a:srgbClr val="FFFFFF">
                  <a:alpha val="0"/>
                </a:srgbClr>
              </a:clrTo>
            </a:clrChange>
          </a:blip>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sp>
        <p:nvSpPr>
          <p:cNvPr id="3" name="Subtitle 7">
            <a:extLst>
              <a:ext uri="{FF2B5EF4-FFF2-40B4-BE49-F238E27FC236}">
                <a16:creationId xmlns:a16="http://schemas.microsoft.com/office/drawing/2014/main" id="{2E6B684C-85F0-1523-8A5E-67F24FC5E3F2}"/>
              </a:ext>
            </a:extLst>
          </p:cNvPr>
          <p:cNvSpPr txBox="1">
            <a:spLocks/>
          </p:cNvSpPr>
          <p:nvPr/>
        </p:nvSpPr>
        <p:spPr>
          <a:xfrm>
            <a:off x="847773" y="3008275"/>
            <a:ext cx="10017636"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rPr>
              <a:t>Break into teams</a:t>
            </a:r>
          </a:p>
          <a:p>
            <a:r>
              <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rPr>
              <a:t>Pick who is going to cast your vote</a:t>
            </a:r>
          </a:p>
          <a:p>
            <a:r>
              <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rPr>
              <a:t>You can discuss with  your teammates</a:t>
            </a:r>
          </a:p>
        </p:txBody>
      </p:sp>
    </p:spTree>
    <p:extLst>
      <p:ext uri="{BB962C8B-B14F-4D97-AF65-F5344CB8AC3E}">
        <p14:creationId xmlns:p14="http://schemas.microsoft.com/office/powerpoint/2010/main" val="25654572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B9A5953-07C8-2326-CC27-FF8D7F39B340}"/>
              </a:ext>
            </a:extLst>
          </p:cNvPr>
          <p:cNvPicPr>
            <a:picLocks noChangeAspect="1"/>
          </p:cNvPicPr>
          <p:nvPr/>
        </p:nvPicPr>
        <p:blipFill rotWithShape="1">
          <a:blip r:embed="rId2"/>
          <a:srcRect t="21785" b="21965"/>
          <a:stretch/>
        </p:blipFill>
        <p:spPr>
          <a:xfrm>
            <a:off x="20" y="10"/>
            <a:ext cx="12191980" cy="6857989"/>
          </a:xfrm>
          <a:prstGeom prst="rect">
            <a:avLst/>
          </a:prstGeom>
        </p:spPr>
      </p:pic>
      <p:sp>
        <p:nvSpPr>
          <p:cNvPr id="18" name="Freeform: Shape 17">
            <a:extLst>
              <a:ext uri="{FF2B5EF4-FFF2-40B4-BE49-F238E27FC236}">
                <a16:creationId xmlns:a16="http://schemas.microsoft.com/office/drawing/2014/main" id="{569BBA9B-8F4E-4D2B-BEFA-41A4754433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851012D1-8033-40B1-9EC0-91390FFC74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80943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23">
            <a:extLst>
              <a:ext uri="{FF2B5EF4-FFF2-40B4-BE49-F238E27FC236}">
                <a16:creationId xmlns:a16="http://schemas.microsoft.com/office/drawing/2014/main" id="{D291F021-C45C-4D44-A2B8-A789E386CC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3444"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clrChange>
              <a:clrFrom>
                <a:srgbClr val="FFFFFF"/>
              </a:clrFrom>
              <a:clrTo>
                <a:srgbClr val="FFFFFF">
                  <a:alpha val="0"/>
                </a:srgbClr>
              </a:clrTo>
            </a:clrChange>
          </a:blip>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sp>
        <p:nvSpPr>
          <p:cNvPr id="3" name="Subtitle 7">
            <a:extLst>
              <a:ext uri="{FF2B5EF4-FFF2-40B4-BE49-F238E27FC236}">
                <a16:creationId xmlns:a16="http://schemas.microsoft.com/office/drawing/2014/main" id="{2E6B684C-85F0-1523-8A5E-67F24FC5E3F2}"/>
              </a:ext>
            </a:extLst>
          </p:cNvPr>
          <p:cNvSpPr txBox="1">
            <a:spLocks/>
          </p:cNvSpPr>
          <p:nvPr/>
        </p:nvSpPr>
        <p:spPr>
          <a:xfrm>
            <a:off x="927786" y="3008275"/>
            <a:ext cx="10336428"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rPr>
              <a:t>What’s our . . . .</a:t>
            </a:r>
          </a:p>
          <a:p>
            <a:r>
              <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rPr>
              <a:t> </a:t>
            </a:r>
          </a:p>
          <a:p>
            <a:r>
              <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rPr>
              <a:t>Vision    Mission    Values   &amp;  Strategic Goals </a:t>
            </a:r>
          </a:p>
        </p:txBody>
      </p:sp>
      <p:sp>
        <p:nvSpPr>
          <p:cNvPr id="4" name="Explosion: 14 Points 3">
            <a:hlinkClick r:id="rId4"/>
            <a:extLst>
              <a:ext uri="{FF2B5EF4-FFF2-40B4-BE49-F238E27FC236}">
                <a16:creationId xmlns:a16="http://schemas.microsoft.com/office/drawing/2014/main" id="{287B866F-BC86-776F-A275-A51A626BF025}"/>
              </a:ext>
            </a:extLst>
          </p:cNvPr>
          <p:cNvSpPr/>
          <p:nvPr/>
        </p:nvSpPr>
        <p:spPr>
          <a:xfrm>
            <a:off x="927786" y="1572426"/>
            <a:ext cx="3353657" cy="2108215"/>
          </a:xfrm>
          <a:prstGeom prst="irregularSeal2">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dirty="0">
                <a:effectLst>
                  <a:glow rad="139700">
                    <a:schemeClr val="accent1">
                      <a:satMod val="175000"/>
                      <a:alpha val="40000"/>
                    </a:schemeClr>
                  </a:glow>
                </a:effectLst>
              </a:rPr>
              <a:t>OK let’s Play Part I !!</a:t>
            </a:r>
          </a:p>
        </p:txBody>
      </p:sp>
    </p:spTree>
    <p:extLst>
      <p:ext uri="{BB962C8B-B14F-4D97-AF65-F5344CB8AC3E}">
        <p14:creationId xmlns:p14="http://schemas.microsoft.com/office/powerpoint/2010/main" val="32014615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B9A5953-07C8-2326-CC27-FF8D7F39B340}"/>
              </a:ext>
            </a:extLst>
          </p:cNvPr>
          <p:cNvPicPr>
            <a:picLocks noChangeAspect="1"/>
          </p:cNvPicPr>
          <p:nvPr/>
        </p:nvPicPr>
        <p:blipFill rotWithShape="1">
          <a:blip r:embed="rId2"/>
          <a:srcRect t="21785" b="21965"/>
          <a:stretch/>
        </p:blipFill>
        <p:spPr>
          <a:xfrm>
            <a:off x="0" y="11121"/>
            <a:ext cx="12191980" cy="6857989"/>
          </a:xfrm>
          <a:prstGeom prst="rect">
            <a:avLst/>
          </a:prstGeom>
        </p:spPr>
      </p:pic>
      <p:sp>
        <p:nvSpPr>
          <p:cNvPr id="18" name="Freeform: Shape 17">
            <a:extLst>
              <a:ext uri="{FF2B5EF4-FFF2-40B4-BE49-F238E27FC236}">
                <a16:creationId xmlns:a16="http://schemas.microsoft.com/office/drawing/2014/main" id="{569BBA9B-8F4E-4D2B-BEFA-41A4754433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851012D1-8033-40B1-9EC0-91390FFC74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80943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23">
            <a:extLst>
              <a:ext uri="{FF2B5EF4-FFF2-40B4-BE49-F238E27FC236}">
                <a16:creationId xmlns:a16="http://schemas.microsoft.com/office/drawing/2014/main" id="{D291F021-C45C-4D44-A2B8-A789E386CC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3444"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clrChange>
              <a:clrFrom>
                <a:srgbClr val="FFFFFF"/>
              </a:clrFrom>
              <a:clrTo>
                <a:srgbClr val="FFFFFF">
                  <a:alpha val="0"/>
                </a:srgbClr>
              </a:clrTo>
            </a:clrChange>
          </a:blip>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sp>
        <p:nvSpPr>
          <p:cNvPr id="3" name="Subtitle 7">
            <a:extLst>
              <a:ext uri="{FF2B5EF4-FFF2-40B4-BE49-F238E27FC236}">
                <a16:creationId xmlns:a16="http://schemas.microsoft.com/office/drawing/2014/main" id="{2E6B684C-85F0-1523-8A5E-67F24FC5E3F2}"/>
              </a:ext>
            </a:extLst>
          </p:cNvPr>
          <p:cNvSpPr txBox="1">
            <a:spLocks/>
          </p:cNvSpPr>
          <p:nvPr/>
        </p:nvSpPr>
        <p:spPr>
          <a:xfrm>
            <a:off x="1623914" y="3363137"/>
            <a:ext cx="10336428"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rPr>
              <a:t>Recite our Vision Statement</a:t>
            </a:r>
          </a:p>
        </p:txBody>
      </p:sp>
      <p:sp>
        <p:nvSpPr>
          <p:cNvPr id="4" name="Explosion: 14 Points 3">
            <a:extLst>
              <a:ext uri="{FF2B5EF4-FFF2-40B4-BE49-F238E27FC236}">
                <a16:creationId xmlns:a16="http://schemas.microsoft.com/office/drawing/2014/main" id="{287B866F-BC86-776F-A275-A51A626BF025}"/>
              </a:ext>
            </a:extLst>
          </p:cNvPr>
          <p:cNvSpPr/>
          <p:nvPr/>
        </p:nvSpPr>
        <p:spPr>
          <a:xfrm>
            <a:off x="739778" y="1943056"/>
            <a:ext cx="3353657" cy="2108215"/>
          </a:xfrm>
          <a:prstGeom prst="irregularSeal2">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dirty="0">
                <a:effectLst>
                  <a:glow rad="139700">
                    <a:schemeClr val="accent1">
                      <a:satMod val="175000"/>
                      <a:alpha val="40000"/>
                    </a:schemeClr>
                  </a:glow>
                </a:effectLst>
              </a:rPr>
              <a:t>Tie Breaker</a:t>
            </a:r>
          </a:p>
        </p:txBody>
      </p:sp>
    </p:spTree>
    <p:extLst>
      <p:ext uri="{BB962C8B-B14F-4D97-AF65-F5344CB8AC3E}">
        <p14:creationId xmlns:p14="http://schemas.microsoft.com/office/powerpoint/2010/main" val="24715499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0" y="-1"/>
            <a:ext cx="12192000" cy="1853511"/>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0" y="1834554"/>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852614" y="640488"/>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What is our Vision Statement?</a:t>
            </a:r>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p:txBody>
      </p:sp>
      <p:sp>
        <p:nvSpPr>
          <p:cNvPr id="12" name="Content Placeholder 8">
            <a:extLst>
              <a:ext uri="{FF2B5EF4-FFF2-40B4-BE49-F238E27FC236}">
                <a16:creationId xmlns:a16="http://schemas.microsoft.com/office/drawing/2014/main" id="{3BBE0FF8-5C8C-4C8E-B9CE-BFC3C0049570}"/>
              </a:ext>
            </a:extLst>
          </p:cNvPr>
          <p:cNvSpPr>
            <a:spLocks noGrp="1"/>
          </p:cNvSpPr>
          <p:nvPr>
            <p:ph sz="half" idx="1"/>
          </p:nvPr>
        </p:nvSpPr>
        <p:spPr>
          <a:xfrm>
            <a:off x="1128968" y="2627973"/>
            <a:ext cx="9537014" cy="3405180"/>
          </a:xfrm>
        </p:spPr>
        <p:txBody>
          <a:bodyPr>
            <a:noAutofit/>
          </a:bodyPr>
          <a:lstStyle/>
          <a:p>
            <a:pPr marL="0" lvl="0" indent="0" algn="ctr">
              <a:lnSpc>
                <a:spcPct val="200000"/>
              </a:lnSpc>
              <a:buClr>
                <a:srgbClr val="FA8C29"/>
              </a:buClr>
              <a:buNone/>
            </a:pPr>
            <a:r>
              <a:rPr lang="en-US" dirty="0">
                <a:solidFill>
                  <a:srgbClr val="20778A"/>
                </a:solidFill>
                <a:latin typeface="Arial Narrow" panose="020B0606020202030204" pitchFamily="34" charset="0"/>
              </a:rPr>
              <a:t>Henry J. Austin Health Center’s vision as the center for wellness is to inspire our community to attain their highest quality of life.</a:t>
            </a:r>
            <a:endParaRPr lang="en-US" dirty="0">
              <a:solidFill>
                <a:srgbClr val="007298"/>
              </a:solidFill>
              <a:latin typeface="Arial Narrow" panose="020B0606020202030204" pitchFamily="34" charset="0"/>
            </a:endParaRPr>
          </a:p>
          <a:p>
            <a:pPr marL="0" lvl="0" indent="0" algn="ctr">
              <a:lnSpc>
                <a:spcPct val="200000"/>
              </a:lnSpc>
              <a:buClr>
                <a:srgbClr val="FA8C29"/>
              </a:buClr>
              <a:buNone/>
            </a:pPr>
            <a:endParaRPr lang="en-US" dirty="0">
              <a:solidFill>
                <a:srgbClr val="007298"/>
              </a:solidFill>
              <a:latin typeface="Arial Narrow" panose="020B060602020203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933664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B9A5953-07C8-2326-CC27-FF8D7F39B340}"/>
              </a:ext>
            </a:extLst>
          </p:cNvPr>
          <p:cNvPicPr>
            <a:picLocks noChangeAspect="1"/>
          </p:cNvPicPr>
          <p:nvPr/>
        </p:nvPicPr>
        <p:blipFill rotWithShape="1">
          <a:blip r:embed="rId2"/>
          <a:srcRect t="21785" b="21965"/>
          <a:stretch/>
        </p:blipFill>
        <p:spPr>
          <a:xfrm>
            <a:off x="20" y="11"/>
            <a:ext cx="12191980" cy="6857989"/>
          </a:xfrm>
          <a:prstGeom prst="rect">
            <a:avLst/>
          </a:prstGeom>
        </p:spPr>
      </p:pic>
      <p:sp>
        <p:nvSpPr>
          <p:cNvPr id="18" name="Freeform: Shape 17">
            <a:extLst>
              <a:ext uri="{FF2B5EF4-FFF2-40B4-BE49-F238E27FC236}">
                <a16:creationId xmlns:a16="http://schemas.microsoft.com/office/drawing/2014/main" id="{569BBA9B-8F4E-4D2B-BEFA-41A4754433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851012D1-8033-40B1-9EC0-91390FFC74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80943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23">
            <a:extLst>
              <a:ext uri="{FF2B5EF4-FFF2-40B4-BE49-F238E27FC236}">
                <a16:creationId xmlns:a16="http://schemas.microsoft.com/office/drawing/2014/main" id="{D291F021-C45C-4D44-A2B8-A789E386CC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3444"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clrChange>
              <a:clrFrom>
                <a:srgbClr val="FFFFFF"/>
              </a:clrFrom>
              <a:clrTo>
                <a:srgbClr val="FFFFFF">
                  <a:alpha val="0"/>
                </a:srgbClr>
              </a:clrTo>
            </a:clrChange>
          </a:blip>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sp>
        <p:nvSpPr>
          <p:cNvPr id="3" name="Subtitle 7">
            <a:extLst>
              <a:ext uri="{FF2B5EF4-FFF2-40B4-BE49-F238E27FC236}">
                <a16:creationId xmlns:a16="http://schemas.microsoft.com/office/drawing/2014/main" id="{2E6B684C-85F0-1523-8A5E-67F24FC5E3F2}"/>
              </a:ext>
            </a:extLst>
          </p:cNvPr>
          <p:cNvSpPr txBox="1">
            <a:spLocks/>
          </p:cNvSpPr>
          <p:nvPr/>
        </p:nvSpPr>
        <p:spPr>
          <a:xfrm>
            <a:off x="1623914" y="3363137"/>
            <a:ext cx="10336428"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rPr>
              <a:t>What are our Values? </a:t>
            </a:r>
          </a:p>
        </p:txBody>
      </p:sp>
      <p:sp>
        <p:nvSpPr>
          <p:cNvPr id="4" name="Explosion: 14 Points 3">
            <a:extLst>
              <a:ext uri="{FF2B5EF4-FFF2-40B4-BE49-F238E27FC236}">
                <a16:creationId xmlns:a16="http://schemas.microsoft.com/office/drawing/2014/main" id="{287B866F-BC86-776F-A275-A51A626BF025}"/>
              </a:ext>
            </a:extLst>
          </p:cNvPr>
          <p:cNvSpPr/>
          <p:nvPr/>
        </p:nvSpPr>
        <p:spPr>
          <a:xfrm>
            <a:off x="1218343" y="2033899"/>
            <a:ext cx="3353657" cy="2108215"/>
          </a:xfrm>
          <a:prstGeom prst="irregularSeal2">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dirty="0">
                <a:effectLst>
                  <a:glow rad="139700">
                    <a:schemeClr val="accent1">
                      <a:satMod val="175000"/>
                      <a:alpha val="40000"/>
                    </a:schemeClr>
                  </a:glow>
                </a:effectLst>
              </a:rPr>
              <a:t>Tie Breaker</a:t>
            </a:r>
          </a:p>
        </p:txBody>
      </p:sp>
    </p:spTree>
    <p:extLst>
      <p:ext uri="{BB962C8B-B14F-4D97-AF65-F5344CB8AC3E}">
        <p14:creationId xmlns:p14="http://schemas.microsoft.com/office/powerpoint/2010/main" val="17387815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0" y="0"/>
            <a:ext cx="12192000" cy="1853511"/>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0" y="1834554"/>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852614" y="640488"/>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What are our Values?</a:t>
            </a:r>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sp>
        <p:nvSpPr>
          <p:cNvPr id="9" name="Content Placeholder 2">
            <a:extLst>
              <a:ext uri="{FF2B5EF4-FFF2-40B4-BE49-F238E27FC236}">
                <a16:creationId xmlns:a16="http://schemas.microsoft.com/office/drawing/2014/main" id="{E8856FE4-EE3B-4D4A-B192-C67B56D65BF8}"/>
              </a:ext>
            </a:extLst>
          </p:cNvPr>
          <p:cNvSpPr>
            <a:spLocks noGrp="1"/>
          </p:cNvSpPr>
          <p:nvPr>
            <p:ph idx="1"/>
          </p:nvPr>
        </p:nvSpPr>
        <p:spPr>
          <a:xfrm>
            <a:off x="287407" y="2047807"/>
            <a:ext cx="2029239" cy="631134"/>
          </a:xfrm>
        </p:spPr>
        <p:txBody>
          <a:bodyPr>
            <a:normAutofit/>
          </a:bodyPr>
          <a:lstStyle/>
          <a:p>
            <a:pPr marL="0" indent="0">
              <a:buNone/>
            </a:pPr>
            <a:r>
              <a:rPr lang="en-US" sz="3200" b="1" dirty="0">
                <a:solidFill>
                  <a:schemeClr val="accent2">
                    <a:lumMod val="75000"/>
                  </a:schemeClr>
                </a:solidFill>
              </a:rPr>
              <a:t>Integrity</a:t>
            </a:r>
          </a:p>
          <a:p>
            <a:pPr marL="0" indent="0">
              <a:buNone/>
            </a:pPr>
            <a:endParaRPr lang="en-US" dirty="0"/>
          </a:p>
        </p:txBody>
      </p:sp>
      <p:sp>
        <p:nvSpPr>
          <p:cNvPr id="11" name="Content Placeholder 2">
            <a:extLst>
              <a:ext uri="{FF2B5EF4-FFF2-40B4-BE49-F238E27FC236}">
                <a16:creationId xmlns:a16="http://schemas.microsoft.com/office/drawing/2014/main" id="{6F1EABFC-B726-48B5-AF27-042C5A2E8122}"/>
              </a:ext>
            </a:extLst>
          </p:cNvPr>
          <p:cNvSpPr txBox="1">
            <a:spLocks/>
          </p:cNvSpPr>
          <p:nvPr/>
        </p:nvSpPr>
        <p:spPr>
          <a:xfrm>
            <a:off x="351180" y="3706139"/>
            <a:ext cx="2029239" cy="631134"/>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300" b="1" dirty="0">
                <a:solidFill>
                  <a:schemeClr val="accent6">
                    <a:lumMod val="75000"/>
                  </a:schemeClr>
                </a:solidFill>
              </a:rPr>
              <a:t>Compassion</a:t>
            </a:r>
          </a:p>
          <a:p>
            <a:pPr marL="0" indent="0">
              <a:buFont typeface="Arial" panose="020B0604020202020204" pitchFamily="34" charset="0"/>
              <a:buNone/>
            </a:pPr>
            <a:endParaRPr lang="en-US" dirty="0"/>
          </a:p>
          <a:p>
            <a:pPr marL="0" indent="0">
              <a:buFont typeface="Arial" panose="020B0604020202020204" pitchFamily="34" charset="0"/>
              <a:buNone/>
            </a:pPr>
            <a:endParaRPr lang="en-US" dirty="0"/>
          </a:p>
        </p:txBody>
      </p:sp>
      <p:sp>
        <p:nvSpPr>
          <p:cNvPr id="14" name="Content Placeholder 2">
            <a:extLst>
              <a:ext uri="{FF2B5EF4-FFF2-40B4-BE49-F238E27FC236}">
                <a16:creationId xmlns:a16="http://schemas.microsoft.com/office/drawing/2014/main" id="{C9C9500D-9EF4-4DF6-AF70-72152F7A119E}"/>
              </a:ext>
            </a:extLst>
          </p:cNvPr>
          <p:cNvSpPr txBox="1">
            <a:spLocks/>
          </p:cNvSpPr>
          <p:nvPr/>
        </p:nvSpPr>
        <p:spPr>
          <a:xfrm>
            <a:off x="351179" y="5301489"/>
            <a:ext cx="2029239" cy="6311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a:solidFill>
                  <a:srgbClr val="5B2681"/>
                </a:solidFill>
              </a:rPr>
              <a:t>Respect</a:t>
            </a:r>
          </a:p>
          <a:p>
            <a:pPr marL="0" indent="0">
              <a:buFont typeface="Arial" panose="020B0604020202020204" pitchFamily="34" charset="0"/>
              <a:buNone/>
            </a:pPr>
            <a:endParaRPr lang="en-US" dirty="0"/>
          </a:p>
          <a:p>
            <a:pPr marL="0" indent="0">
              <a:buFont typeface="Arial" panose="020B0604020202020204" pitchFamily="34" charset="0"/>
              <a:buNone/>
            </a:pPr>
            <a:endParaRPr lang="en-US" dirty="0"/>
          </a:p>
        </p:txBody>
      </p:sp>
      <p:sp>
        <p:nvSpPr>
          <p:cNvPr id="15" name="Content Placeholder 2">
            <a:extLst>
              <a:ext uri="{FF2B5EF4-FFF2-40B4-BE49-F238E27FC236}">
                <a16:creationId xmlns:a16="http://schemas.microsoft.com/office/drawing/2014/main" id="{8D47A64A-AC38-46EC-9D81-66C9B0CEDA88}"/>
              </a:ext>
            </a:extLst>
          </p:cNvPr>
          <p:cNvSpPr txBox="1">
            <a:spLocks/>
          </p:cNvSpPr>
          <p:nvPr/>
        </p:nvSpPr>
        <p:spPr>
          <a:xfrm>
            <a:off x="7270887" y="2616090"/>
            <a:ext cx="3973996" cy="6311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a:solidFill>
                  <a:srgbClr val="20778A"/>
                </a:solidFill>
              </a:rPr>
              <a:t>Cultural Sensitivity</a:t>
            </a:r>
          </a:p>
          <a:p>
            <a:pPr marL="0" indent="0">
              <a:buFont typeface="Arial" panose="020B0604020202020204" pitchFamily="34" charset="0"/>
              <a:buNone/>
            </a:pPr>
            <a:endParaRPr lang="en-US" dirty="0"/>
          </a:p>
          <a:p>
            <a:pPr marL="0" indent="0">
              <a:buFont typeface="Arial" panose="020B0604020202020204" pitchFamily="34" charset="0"/>
              <a:buNone/>
            </a:pPr>
            <a:endParaRPr lang="en-US" dirty="0"/>
          </a:p>
        </p:txBody>
      </p:sp>
      <p:sp>
        <p:nvSpPr>
          <p:cNvPr id="16" name="Content Placeholder 2">
            <a:extLst>
              <a:ext uri="{FF2B5EF4-FFF2-40B4-BE49-F238E27FC236}">
                <a16:creationId xmlns:a16="http://schemas.microsoft.com/office/drawing/2014/main" id="{742123FD-C13D-4566-A707-C164C3817FDC}"/>
              </a:ext>
            </a:extLst>
          </p:cNvPr>
          <p:cNvSpPr txBox="1">
            <a:spLocks/>
          </p:cNvSpPr>
          <p:nvPr/>
        </p:nvSpPr>
        <p:spPr>
          <a:xfrm>
            <a:off x="7248111" y="4633984"/>
            <a:ext cx="3973996" cy="6311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a:solidFill>
                  <a:schemeClr val="accent4"/>
                </a:solidFill>
              </a:rPr>
              <a:t>Quality</a:t>
            </a:r>
          </a:p>
          <a:p>
            <a:pPr marL="0" indent="0">
              <a:buFont typeface="Arial" panose="020B0604020202020204" pitchFamily="34" charset="0"/>
              <a:buNone/>
            </a:pPr>
            <a:endParaRPr lang="en-US" dirty="0"/>
          </a:p>
          <a:p>
            <a:pPr marL="0" indent="0">
              <a:buFont typeface="Arial" panose="020B0604020202020204" pitchFamily="34" charset="0"/>
              <a:buNone/>
            </a:pPr>
            <a:endParaRPr lang="en-US" dirty="0"/>
          </a:p>
        </p:txBody>
      </p:sp>
      <p:sp>
        <p:nvSpPr>
          <p:cNvPr id="17" name="TextBox 16">
            <a:extLst>
              <a:ext uri="{FF2B5EF4-FFF2-40B4-BE49-F238E27FC236}">
                <a16:creationId xmlns:a16="http://schemas.microsoft.com/office/drawing/2014/main" id="{0F29AF3F-1317-435C-AAB8-5ED46EAB7780}"/>
              </a:ext>
            </a:extLst>
          </p:cNvPr>
          <p:cNvSpPr txBox="1"/>
          <p:nvPr/>
        </p:nvSpPr>
        <p:spPr>
          <a:xfrm>
            <a:off x="347867" y="2458015"/>
            <a:ext cx="6513859" cy="1077218"/>
          </a:xfrm>
          <a:prstGeom prst="rect">
            <a:avLst/>
          </a:prstGeom>
          <a:noFill/>
        </p:spPr>
        <p:txBody>
          <a:bodyPr wrap="square" rtlCol="0">
            <a:spAutoFit/>
          </a:bodyPr>
          <a:lstStyle/>
          <a:p>
            <a:r>
              <a:rPr lang="en-US" sz="1600" dirty="0">
                <a:solidFill>
                  <a:srgbClr val="007298"/>
                </a:solidFill>
              </a:rPr>
              <a:t>Integrity forms the foundation that fosters healthy therapeutic relationships that promote healing. Integrity encompasses honesty, keeping one’s word, and consistently adhering to principles of professionalism, even when it is not easy to do so.</a:t>
            </a:r>
          </a:p>
        </p:txBody>
      </p:sp>
      <p:sp>
        <p:nvSpPr>
          <p:cNvPr id="18" name="TextBox 17">
            <a:extLst>
              <a:ext uri="{FF2B5EF4-FFF2-40B4-BE49-F238E27FC236}">
                <a16:creationId xmlns:a16="http://schemas.microsoft.com/office/drawing/2014/main" id="{A1D418C3-4DC8-4FE5-B94C-2768C5C54850}"/>
              </a:ext>
            </a:extLst>
          </p:cNvPr>
          <p:cNvSpPr txBox="1"/>
          <p:nvPr/>
        </p:nvSpPr>
        <p:spPr>
          <a:xfrm>
            <a:off x="422535" y="4021706"/>
            <a:ext cx="6511666" cy="1077218"/>
          </a:xfrm>
          <a:prstGeom prst="rect">
            <a:avLst/>
          </a:prstGeom>
          <a:noFill/>
        </p:spPr>
        <p:txBody>
          <a:bodyPr wrap="square" rtlCol="0">
            <a:spAutoFit/>
          </a:bodyPr>
          <a:lstStyle/>
          <a:p>
            <a:r>
              <a:rPr lang="en-US" sz="1600" dirty="0">
                <a:solidFill>
                  <a:srgbClr val="007298"/>
                </a:solidFill>
              </a:rPr>
              <a:t>Compassion involves responding with kindness and sensitivity to the vulnerability and suffering of others who may be experiencing frightening changes in their lives, with the threat of losing their autonomy, dignity, control over their bodies, and the direction of their future lives.</a:t>
            </a:r>
          </a:p>
        </p:txBody>
      </p:sp>
      <p:sp>
        <p:nvSpPr>
          <p:cNvPr id="19" name="TextBox 18">
            <a:extLst>
              <a:ext uri="{FF2B5EF4-FFF2-40B4-BE49-F238E27FC236}">
                <a16:creationId xmlns:a16="http://schemas.microsoft.com/office/drawing/2014/main" id="{C7F6A352-7B2E-4148-8DAC-CF3C21F6310F}"/>
              </a:ext>
            </a:extLst>
          </p:cNvPr>
          <p:cNvSpPr txBox="1"/>
          <p:nvPr/>
        </p:nvSpPr>
        <p:spPr>
          <a:xfrm>
            <a:off x="422535" y="5732735"/>
            <a:ext cx="6511666" cy="1077218"/>
          </a:xfrm>
          <a:prstGeom prst="rect">
            <a:avLst/>
          </a:prstGeom>
          <a:noFill/>
        </p:spPr>
        <p:txBody>
          <a:bodyPr wrap="square" rtlCol="0">
            <a:spAutoFit/>
          </a:bodyPr>
          <a:lstStyle/>
          <a:p>
            <a:r>
              <a:rPr lang="en-US" sz="1600" dirty="0">
                <a:solidFill>
                  <a:srgbClr val="007298"/>
                </a:solidFill>
              </a:rPr>
              <a:t>Respect is listening to what others want, giving them information, and involving them in planning and decision-making, treating them with dignity and respect, and enabling them to have choice and control over their lives and the services they receive.</a:t>
            </a:r>
          </a:p>
        </p:txBody>
      </p:sp>
      <p:sp>
        <p:nvSpPr>
          <p:cNvPr id="20" name="TextBox 19">
            <a:extLst>
              <a:ext uri="{FF2B5EF4-FFF2-40B4-BE49-F238E27FC236}">
                <a16:creationId xmlns:a16="http://schemas.microsoft.com/office/drawing/2014/main" id="{A9E70D70-7938-4F96-B9DB-F18FDBD46056}"/>
              </a:ext>
            </a:extLst>
          </p:cNvPr>
          <p:cNvSpPr txBox="1"/>
          <p:nvPr/>
        </p:nvSpPr>
        <p:spPr>
          <a:xfrm>
            <a:off x="7373433" y="3090425"/>
            <a:ext cx="4586909" cy="1323439"/>
          </a:xfrm>
          <a:prstGeom prst="rect">
            <a:avLst/>
          </a:prstGeom>
          <a:noFill/>
        </p:spPr>
        <p:txBody>
          <a:bodyPr wrap="square" rtlCol="0">
            <a:spAutoFit/>
          </a:bodyPr>
          <a:lstStyle/>
          <a:p>
            <a:r>
              <a:rPr lang="en-US" sz="1600" dirty="0">
                <a:solidFill>
                  <a:srgbClr val="007298"/>
                </a:solidFill>
              </a:rPr>
              <a:t>Culturally Sensitive is described as care that reflects “The ability to be appropriately responsive to the attitudes, feelings, or circumstances of groups of people that share a common and distinctive racial, national, religious, linguistic, or cultural heritage.”</a:t>
            </a:r>
          </a:p>
        </p:txBody>
      </p:sp>
      <p:sp>
        <p:nvSpPr>
          <p:cNvPr id="21" name="TextBox 20">
            <a:extLst>
              <a:ext uri="{FF2B5EF4-FFF2-40B4-BE49-F238E27FC236}">
                <a16:creationId xmlns:a16="http://schemas.microsoft.com/office/drawing/2014/main" id="{71B8AB61-5157-4794-89B1-D0A785C36BB5}"/>
              </a:ext>
            </a:extLst>
          </p:cNvPr>
          <p:cNvSpPr txBox="1"/>
          <p:nvPr/>
        </p:nvSpPr>
        <p:spPr>
          <a:xfrm>
            <a:off x="7346674" y="5044000"/>
            <a:ext cx="3776869" cy="830997"/>
          </a:xfrm>
          <a:prstGeom prst="rect">
            <a:avLst/>
          </a:prstGeom>
          <a:noFill/>
        </p:spPr>
        <p:txBody>
          <a:bodyPr wrap="square" rtlCol="0">
            <a:spAutoFit/>
          </a:bodyPr>
          <a:lstStyle/>
          <a:p>
            <a:r>
              <a:rPr lang="en-US" sz="1600" dirty="0">
                <a:solidFill>
                  <a:srgbClr val="007298"/>
                </a:solidFill>
              </a:rPr>
              <a:t>Quality is the extent to which health care services provided to individuals improves their desired health outcomes.</a:t>
            </a:r>
          </a:p>
        </p:txBody>
      </p:sp>
    </p:spTree>
    <p:extLst>
      <p:ext uri="{BB962C8B-B14F-4D97-AF65-F5344CB8AC3E}">
        <p14:creationId xmlns:p14="http://schemas.microsoft.com/office/powerpoint/2010/main" val="39551268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a:extLst>
              <a:ext uri="{FF2B5EF4-FFF2-40B4-BE49-F238E27FC236}">
                <a16:creationId xmlns:a16="http://schemas.microsoft.com/office/drawing/2014/main" id="{389D2D6B-4466-0A04-CE0D-C01907177C05}"/>
              </a:ext>
            </a:extLst>
          </p:cNvPr>
          <p:cNvPicPr>
            <a:picLocks noChangeAspect="1"/>
          </p:cNvPicPr>
          <p:nvPr/>
        </p:nvPicPr>
        <p:blipFill rotWithShape="1">
          <a:blip r:embed="rId2"/>
          <a:srcRect t="11260" b="13754"/>
          <a:stretch/>
        </p:blipFill>
        <p:spPr>
          <a:xfrm>
            <a:off x="20" y="1282"/>
            <a:ext cx="12191980" cy="6856718"/>
          </a:xfrm>
          <a:prstGeom prst="rect">
            <a:avLst/>
          </a:prstGeom>
        </p:spPr>
      </p:pic>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clrChange>
              <a:clrFrom>
                <a:srgbClr val="FFFFFF"/>
              </a:clrFrom>
              <a:clrTo>
                <a:srgbClr val="FFFFFF">
                  <a:alpha val="0"/>
                </a:srgbClr>
              </a:clrTo>
            </a:clrChange>
          </a:blip>
          <a:srcRect l="14744" t="37038" r="56730" b="30199"/>
          <a:stretch/>
        </p:blipFill>
        <p:spPr bwMode="auto">
          <a:xfrm>
            <a:off x="10690788" y="5717137"/>
            <a:ext cx="1372103" cy="1064030"/>
          </a:xfrm>
          <a:prstGeom prst="rect">
            <a:avLst/>
          </a:prstGeom>
          <a:ln>
            <a:noFill/>
          </a:ln>
          <a:extLst>
            <a:ext uri="{53640926-AAD7-44D8-BBD7-CCE9431645EC}">
              <a14:shadowObscured xmlns:a14="http://schemas.microsoft.com/office/drawing/2010/main"/>
            </a:ext>
          </a:extLst>
        </p:spPr>
      </p:pic>
      <p:sp>
        <p:nvSpPr>
          <p:cNvPr id="3" name="Subtitle 7">
            <a:extLst>
              <a:ext uri="{FF2B5EF4-FFF2-40B4-BE49-F238E27FC236}">
                <a16:creationId xmlns:a16="http://schemas.microsoft.com/office/drawing/2014/main" id="{757789B5-9465-EEAA-E570-03D58BD7EEEB}"/>
              </a:ext>
            </a:extLst>
          </p:cNvPr>
          <p:cNvSpPr txBox="1">
            <a:spLocks/>
          </p:cNvSpPr>
          <p:nvPr/>
        </p:nvSpPr>
        <p:spPr>
          <a:xfrm>
            <a:off x="2182761" y="3028335"/>
            <a:ext cx="7826478" cy="66025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rPr>
              <a:t>Part II Pick who is going to cast the vote for your team</a:t>
            </a:r>
          </a:p>
          <a:p>
            <a:r>
              <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rPr>
              <a:t>BUT</a:t>
            </a:r>
          </a:p>
          <a:p>
            <a:r>
              <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rPr>
              <a:t>You can NOT discuss with  your teammate voting!</a:t>
            </a:r>
          </a:p>
        </p:txBody>
      </p:sp>
    </p:spTree>
    <p:extLst>
      <p:ext uri="{BB962C8B-B14F-4D97-AF65-F5344CB8AC3E}">
        <p14:creationId xmlns:p14="http://schemas.microsoft.com/office/powerpoint/2010/main" val="19719256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a:extLst>
              <a:ext uri="{FF2B5EF4-FFF2-40B4-BE49-F238E27FC236}">
                <a16:creationId xmlns:a16="http://schemas.microsoft.com/office/drawing/2014/main" id="{389D2D6B-4466-0A04-CE0D-C01907177C05}"/>
              </a:ext>
            </a:extLst>
          </p:cNvPr>
          <p:cNvPicPr>
            <a:picLocks noChangeAspect="1"/>
          </p:cNvPicPr>
          <p:nvPr/>
        </p:nvPicPr>
        <p:blipFill rotWithShape="1">
          <a:blip r:embed="rId2"/>
          <a:srcRect t="11260" b="13754"/>
          <a:stretch/>
        </p:blipFill>
        <p:spPr>
          <a:xfrm>
            <a:off x="20" y="1282"/>
            <a:ext cx="12191980" cy="6856718"/>
          </a:xfrm>
          <a:prstGeom prst="rect">
            <a:avLst/>
          </a:prstGeom>
        </p:spPr>
      </p:pic>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clrChange>
              <a:clrFrom>
                <a:srgbClr val="FFFFFF"/>
              </a:clrFrom>
              <a:clrTo>
                <a:srgbClr val="FFFFFF">
                  <a:alpha val="0"/>
                </a:srgbClr>
              </a:clrTo>
            </a:clrChange>
          </a:blip>
          <a:srcRect l="14744" t="37038" r="56730" b="30199"/>
          <a:stretch/>
        </p:blipFill>
        <p:spPr bwMode="auto">
          <a:xfrm>
            <a:off x="10696944" y="5751320"/>
            <a:ext cx="1372105" cy="1025564"/>
          </a:xfrm>
          <a:prstGeom prst="rect">
            <a:avLst/>
          </a:prstGeom>
          <a:ln>
            <a:noFill/>
          </a:ln>
          <a:extLst>
            <a:ext uri="{53640926-AAD7-44D8-BBD7-CCE9431645EC}">
              <a14:shadowObscured xmlns:a14="http://schemas.microsoft.com/office/drawing/2010/main"/>
            </a:ext>
          </a:extLst>
        </p:spPr>
      </p:pic>
      <p:sp>
        <p:nvSpPr>
          <p:cNvPr id="4" name="Subtitle 7">
            <a:extLst>
              <a:ext uri="{FF2B5EF4-FFF2-40B4-BE49-F238E27FC236}">
                <a16:creationId xmlns:a16="http://schemas.microsoft.com/office/drawing/2014/main" id="{45C3D0C9-0A21-9C4B-FA24-BF2B9265448A}"/>
              </a:ext>
            </a:extLst>
          </p:cNvPr>
          <p:cNvSpPr txBox="1">
            <a:spLocks/>
          </p:cNvSpPr>
          <p:nvPr/>
        </p:nvSpPr>
        <p:spPr>
          <a:xfrm>
            <a:off x="2745624" y="3429000"/>
            <a:ext cx="8637373"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rPr>
              <a:t>What’s our . . . .</a:t>
            </a:r>
          </a:p>
          <a:p>
            <a:r>
              <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rPr>
              <a:t> </a:t>
            </a:r>
          </a:p>
          <a:p>
            <a:r>
              <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rPr>
              <a:t>Vision    Mission    Values  </a:t>
            </a:r>
          </a:p>
          <a:p>
            <a:r>
              <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rPr>
              <a:t>&amp;  Strategic Goals </a:t>
            </a:r>
          </a:p>
        </p:txBody>
      </p:sp>
      <p:sp>
        <p:nvSpPr>
          <p:cNvPr id="5" name="Explosion: 14 Points 4">
            <a:hlinkClick r:id="rId4"/>
            <a:extLst>
              <a:ext uri="{FF2B5EF4-FFF2-40B4-BE49-F238E27FC236}">
                <a16:creationId xmlns:a16="http://schemas.microsoft.com/office/drawing/2014/main" id="{806167CF-C0C4-1037-4243-B3B075FF519B}"/>
              </a:ext>
            </a:extLst>
          </p:cNvPr>
          <p:cNvSpPr/>
          <p:nvPr/>
        </p:nvSpPr>
        <p:spPr>
          <a:xfrm>
            <a:off x="1892815" y="1658622"/>
            <a:ext cx="3353657" cy="2108215"/>
          </a:xfrm>
          <a:prstGeom prst="irregularSeal2">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dirty="0">
                <a:effectLst>
                  <a:glow rad="139700">
                    <a:schemeClr val="accent1">
                      <a:satMod val="175000"/>
                      <a:alpha val="40000"/>
                    </a:schemeClr>
                  </a:glow>
                </a:effectLst>
              </a:rPr>
              <a:t>Are we ready to play!</a:t>
            </a:r>
          </a:p>
        </p:txBody>
      </p:sp>
    </p:spTree>
    <p:extLst>
      <p:ext uri="{BB962C8B-B14F-4D97-AF65-F5344CB8AC3E}">
        <p14:creationId xmlns:p14="http://schemas.microsoft.com/office/powerpoint/2010/main" val="38033285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0" y="-1"/>
            <a:ext cx="12192000" cy="1853511"/>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0" y="1834554"/>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443039" y="640488"/>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Where did we Come from – </a:t>
            </a:r>
          </a:p>
          <a:p>
            <a:pPr algn="l"/>
            <a:r>
              <a:rPr lang="en-US" sz="4400" b="1" dirty="0">
                <a:ln/>
                <a:solidFill>
                  <a:srgbClr val="5B2B82"/>
                </a:solidFill>
                <a:latin typeface="Arial Narrow" panose="020B0604020202020204" pitchFamily="34" charset="0"/>
                <a:cs typeface="Arial Narrow" panose="020B0604020202020204" pitchFamily="34" charset="0"/>
              </a:rPr>
              <a:t>Who was Dr. Austin?</a:t>
            </a:r>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p:txBody>
      </p:sp>
      <p:sp>
        <p:nvSpPr>
          <p:cNvPr id="12" name="Content Placeholder 8">
            <a:extLst>
              <a:ext uri="{FF2B5EF4-FFF2-40B4-BE49-F238E27FC236}">
                <a16:creationId xmlns:a16="http://schemas.microsoft.com/office/drawing/2014/main" id="{3BBE0FF8-5C8C-4C8E-B9CE-BFC3C0049570}"/>
              </a:ext>
            </a:extLst>
          </p:cNvPr>
          <p:cNvSpPr>
            <a:spLocks noGrp="1"/>
          </p:cNvSpPr>
          <p:nvPr>
            <p:ph sz="half" idx="1"/>
          </p:nvPr>
        </p:nvSpPr>
        <p:spPr>
          <a:xfrm>
            <a:off x="4240731" y="2029135"/>
            <a:ext cx="7719611" cy="4267200"/>
          </a:xfrm>
        </p:spPr>
        <p:txBody>
          <a:bodyPr>
            <a:noAutofit/>
          </a:bodyPr>
          <a:lstStyle/>
          <a:p>
            <a:pPr marL="0" lvl="0" indent="0">
              <a:lnSpc>
                <a:spcPct val="200000"/>
              </a:lnSpc>
              <a:buClr>
                <a:srgbClr val="FA8C29"/>
              </a:buClr>
              <a:buNone/>
            </a:pPr>
            <a:r>
              <a:rPr lang="en-US" sz="2000" dirty="0">
                <a:solidFill>
                  <a:srgbClr val="007298"/>
                </a:solidFill>
                <a:latin typeface="Arial Narrow" panose="020B0606020202030204" pitchFamily="34" charset="0"/>
              </a:rPr>
              <a:t>Dr. Austin was an African-American, Princeton resident, who came to Trenton to practice medicine because Jim Crow laws prohibited this in his own hometown.  Dr. Austin was born on February 23, 1888 in Tallahassee, Florida and was brought to Princeton as a young boy. He attended Howard University Medical School and graduated in 1918 and completed his internship at Freeman’s Hospital (now Howard University Hospital) in Washington, D.C. Some historians credit Dr. Austin with helping integrate Trenton schools.</a:t>
            </a: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srcRect l="14744" t="37038" r="56730" b="30199"/>
          <a:stretch/>
        </p:blipFill>
        <p:spPr bwMode="auto">
          <a:xfrm>
            <a:off x="10264892" y="5677246"/>
            <a:ext cx="1695450" cy="1095375"/>
          </a:xfrm>
          <a:prstGeom prst="rect">
            <a:avLst/>
          </a:prstGeom>
          <a:ln>
            <a:noFill/>
          </a:ln>
          <a:extLst>
            <a:ext uri="{53640926-AAD7-44D8-BBD7-CCE9431645EC}">
              <a14:shadowObscured xmlns:a14="http://schemas.microsoft.com/office/drawing/2010/main"/>
            </a:ext>
          </a:extLst>
        </p:spPr>
      </p:pic>
      <p:pic>
        <p:nvPicPr>
          <p:cNvPr id="2" name="Picture 1">
            <a:extLst>
              <a:ext uri="{FF2B5EF4-FFF2-40B4-BE49-F238E27FC236}">
                <a16:creationId xmlns:a16="http://schemas.microsoft.com/office/drawing/2014/main" id="{56D7C685-4373-C56B-F9FF-564366BDD5BF}"/>
              </a:ext>
            </a:extLst>
          </p:cNvPr>
          <p:cNvPicPr>
            <a:picLocks noChangeAspect="1"/>
          </p:cNvPicPr>
          <p:nvPr/>
        </p:nvPicPr>
        <p:blipFill>
          <a:blip r:embed="rId4"/>
          <a:stretch>
            <a:fillRect/>
          </a:stretch>
        </p:blipFill>
        <p:spPr>
          <a:xfrm>
            <a:off x="807081" y="2027244"/>
            <a:ext cx="3365284" cy="4505334"/>
          </a:xfrm>
          <a:prstGeom prst="rect">
            <a:avLst/>
          </a:prstGeom>
        </p:spPr>
      </p:pic>
    </p:spTree>
    <p:extLst>
      <p:ext uri="{BB962C8B-B14F-4D97-AF65-F5344CB8AC3E}">
        <p14:creationId xmlns:p14="http://schemas.microsoft.com/office/powerpoint/2010/main" val="40118428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a:extLst>
              <a:ext uri="{FF2B5EF4-FFF2-40B4-BE49-F238E27FC236}">
                <a16:creationId xmlns:a16="http://schemas.microsoft.com/office/drawing/2014/main" id="{389D2D6B-4466-0A04-CE0D-C01907177C05}"/>
              </a:ext>
            </a:extLst>
          </p:cNvPr>
          <p:cNvPicPr>
            <a:picLocks noChangeAspect="1"/>
          </p:cNvPicPr>
          <p:nvPr/>
        </p:nvPicPr>
        <p:blipFill rotWithShape="1">
          <a:blip r:embed="rId2"/>
          <a:srcRect t="11260" b="13754"/>
          <a:stretch/>
        </p:blipFill>
        <p:spPr>
          <a:xfrm>
            <a:off x="20" y="1282"/>
            <a:ext cx="12191980" cy="6856718"/>
          </a:xfrm>
          <a:prstGeom prst="rect">
            <a:avLst/>
          </a:prstGeom>
        </p:spPr>
      </p:pic>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clrChange>
              <a:clrFrom>
                <a:srgbClr val="FFFFFF"/>
              </a:clrFrom>
              <a:clrTo>
                <a:srgbClr val="FFFFFF">
                  <a:alpha val="0"/>
                </a:srgbClr>
              </a:clrTo>
            </a:clrChange>
          </a:blip>
          <a:srcRect l="14744" t="37038" r="56730" b="30199"/>
          <a:stretch/>
        </p:blipFill>
        <p:spPr bwMode="auto">
          <a:xfrm>
            <a:off x="10673697" y="5725682"/>
            <a:ext cx="1286645" cy="1012755"/>
          </a:xfrm>
          <a:prstGeom prst="rect">
            <a:avLst/>
          </a:prstGeom>
          <a:ln>
            <a:noFill/>
          </a:ln>
          <a:extLst>
            <a:ext uri="{53640926-AAD7-44D8-BBD7-CCE9431645EC}">
              <a14:shadowObscured xmlns:a14="http://schemas.microsoft.com/office/drawing/2010/main"/>
            </a:ext>
          </a:extLst>
        </p:spPr>
      </p:pic>
      <p:sp>
        <p:nvSpPr>
          <p:cNvPr id="4" name="Subtitle 7">
            <a:extLst>
              <a:ext uri="{FF2B5EF4-FFF2-40B4-BE49-F238E27FC236}">
                <a16:creationId xmlns:a16="http://schemas.microsoft.com/office/drawing/2014/main" id="{45C3D0C9-0A21-9C4B-FA24-BF2B9265448A}"/>
              </a:ext>
            </a:extLst>
          </p:cNvPr>
          <p:cNvSpPr txBox="1">
            <a:spLocks/>
          </p:cNvSpPr>
          <p:nvPr/>
        </p:nvSpPr>
        <p:spPr>
          <a:xfrm>
            <a:off x="2967815" y="3486463"/>
            <a:ext cx="8637373"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rPr>
              <a:t>What  are our</a:t>
            </a:r>
          </a:p>
          <a:p>
            <a:endPar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endParaRPr>
          </a:p>
          <a:p>
            <a:r>
              <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rPr>
              <a:t>Strategic Goals </a:t>
            </a:r>
          </a:p>
        </p:txBody>
      </p:sp>
      <p:sp>
        <p:nvSpPr>
          <p:cNvPr id="5" name="Explosion: 14 Points 4">
            <a:extLst>
              <a:ext uri="{FF2B5EF4-FFF2-40B4-BE49-F238E27FC236}">
                <a16:creationId xmlns:a16="http://schemas.microsoft.com/office/drawing/2014/main" id="{806167CF-C0C4-1037-4243-B3B075FF519B}"/>
              </a:ext>
            </a:extLst>
          </p:cNvPr>
          <p:cNvSpPr/>
          <p:nvPr/>
        </p:nvSpPr>
        <p:spPr>
          <a:xfrm>
            <a:off x="2209010" y="1847531"/>
            <a:ext cx="3353657" cy="2108215"/>
          </a:xfrm>
          <a:prstGeom prst="irregularSeal2">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dirty="0">
                <a:effectLst>
                  <a:glow rad="139700">
                    <a:schemeClr val="accent1">
                      <a:satMod val="175000"/>
                      <a:alpha val="40000"/>
                    </a:schemeClr>
                  </a:glow>
                </a:effectLst>
              </a:rPr>
              <a:t>Tie Breaker</a:t>
            </a:r>
          </a:p>
        </p:txBody>
      </p:sp>
    </p:spTree>
    <p:extLst>
      <p:ext uri="{BB962C8B-B14F-4D97-AF65-F5344CB8AC3E}">
        <p14:creationId xmlns:p14="http://schemas.microsoft.com/office/powerpoint/2010/main" val="793357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0" y="-1"/>
            <a:ext cx="12192000" cy="1853511"/>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0" y="1834554"/>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852614" y="640488"/>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What are our Strategic Goals?</a:t>
            </a:r>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p:txBody>
      </p:sp>
      <p:sp>
        <p:nvSpPr>
          <p:cNvPr id="12" name="Content Placeholder 8">
            <a:extLst>
              <a:ext uri="{FF2B5EF4-FFF2-40B4-BE49-F238E27FC236}">
                <a16:creationId xmlns:a16="http://schemas.microsoft.com/office/drawing/2014/main" id="{3BBE0FF8-5C8C-4C8E-B9CE-BFC3C0049570}"/>
              </a:ext>
            </a:extLst>
          </p:cNvPr>
          <p:cNvSpPr>
            <a:spLocks noGrp="1"/>
          </p:cNvSpPr>
          <p:nvPr>
            <p:ph sz="half" idx="1"/>
          </p:nvPr>
        </p:nvSpPr>
        <p:spPr>
          <a:xfrm>
            <a:off x="889686" y="2243145"/>
            <a:ext cx="9537014" cy="4267200"/>
          </a:xfrm>
        </p:spPr>
        <p:txBody>
          <a:bodyPr>
            <a:noAutofit/>
          </a:bodyPr>
          <a:lstStyle/>
          <a:p>
            <a:pPr marL="457200" lvl="0" indent="-457200">
              <a:lnSpc>
                <a:spcPct val="150000"/>
              </a:lnSpc>
              <a:buClr>
                <a:srgbClr val="FA8C29"/>
              </a:buClr>
              <a:buFont typeface="+mj-lt"/>
              <a:buAutoNum type="arabicPeriod"/>
            </a:pPr>
            <a:r>
              <a:rPr lang="en-US" sz="2000" dirty="0">
                <a:solidFill>
                  <a:srgbClr val="007298"/>
                </a:solidFill>
                <a:latin typeface="Arial Narrow" panose="020B0606020202030204" pitchFamily="34" charset="0"/>
              </a:rPr>
              <a:t>Best People Best Workplace</a:t>
            </a:r>
          </a:p>
          <a:p>
            <a:pPr marL="457200" lvl="0" indent="-457200">
              <a:lnSpc>
                <a:spcPct val="150000"/>
              </a:lnSpc>
              <a:buClr>
                <a:srgbClr val="FA8C29"/>
              </a:buClr>
              <a:buFont typeface="+mj-lt"/>
              <a:buAutoNum type="arabicPeriod"/>
            </a:pPr>
            <a:r>
              <a:rPr lang="en-US" sz="2000" dirty="0">
                <a:solidFill>
                  <a:srgbClr val="007298"/>
                </a:solidFill>
                <a:latin typeface="Arial Narrow" panose="020B0606020202030204" pitchFamily="34" charset="0"/>
              </a:rPr>
              <a:t>Improve Experience of Care</a:t>
            </a:r>
          </a:p>
          <a:p>
            <a:pPr marL="457200" lvl="0" indent="-457200">
              <a:lnSpc>
                <a:spcPct val="150000"/>
              </a:lnSpc>
              <a:buClr>
                <a:srgbClr val="FA8C29"/>
              </a:buClr>
              <a:buFont typeface="+mj-lt"/>
              <a:buAutoNum type="arabicPeriod"/>
            </a:pPr>
            <a:r>
              <a:rPr lang="en-US" sz="2000" dirty="0">
                <a:solidFill>
                  <a:srgbClr val="007298"/>
                </a:solidFill>
                <a:latin typeface="Arial Narrow" panose="020B0606020202030204" pitchFamily="34" charset="0"/>
              </a:rPr>
              <a:t>Improve Quality of Care</a:t>
            </a:r>
          </a:p>
          <a:p>
            <a:pPr marL="457200" lvl="0" indent="-457200">
              <a:lnSpc>
                <a:spcPct val="150000"/>
              </a:lnSpc>
              <a:buClr>
                <a:srgbClr val="FA8C29"/>
              </a:buClr>
              <a:buFont typeface="+mj-lt"/>
              <a:buAutoNum type="arabicPeriod"/>
            </a:pPr>
            <a:r>
              <a:rPr lang="en-US" sz="2000" dirty="0">
                <a:solidFill>
                  <a:srgbClr val="007298"/>
                </a:solidFill>
                <a:latin typeface="Arial Narrow" panose="020B0606020202030204" pitchFamily="34" charset="0"/>
              </a:rPr>
              <a:t>Advocate for and Improve Financial Viability</a:t>
            </a:r>
          </a:p>
          <a:p>
            <a:pPr marL="457200" lvl="0" indent="-457200">
              <a:lnSpc>
                <a:spcPct val="150000"/>
              </a:lnSpc>
              <a:buClr>
                <a:srgbClr val="FA8C29"/>
              </a:buClr>
              <a:buFont typeface="+mj-lt"/>
              <a:buAutoNum type="arabicPeriod"/>
            </a:pPr>
            <a:r>
              <a:rPr lang="en-US" sz="2000" dirty="0">
                <a:solidFill>
                  <a:srgbClr val="007298"/>
                </a:solidFill>
                <a:latin typeface="Arial Narrow" panose="020B0606020202030204" pitchFamily="34" charset="0"/>
              </a:rPr>
              <a:t>Reduce Cost of Care</a:t>
            </a:r>
          </a:p>
          <a:p>
            <a:pPr marL="457200" lvl="0" indent="-457200">
              <a:lnSpc>
                <a:spcPct val="150000"/>
              </a:lnSpc>
              <a:buClr>
                <a:srgbClr val="FA8C29"/>
              </a:buClr>
              <a:buFont typeface="+mj-lt"/>
              <a:buAutoNum type="arabicPeriod"/>
            </a:pPr>
            <a:r>
              <a:rPr lang="en-US" sz="2000" dirty="0">
                <a:solidFill>
                  <a:srgbClr val="007298"/>
                </a:solidFill>
                <a:latin typeface="Arial Narrow" panose="020B0606020202030204" pitchFamily="34" charset="0"/>
              </a:rPr>
              <a:t>Improve Health of the Population</a:t>
            </a: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sp>
        <p:nvSpPr>
          <p:cNvPr id="2" name="Rectangle: Rounded Corners 1">
            <a:extLst>
              <a:ext uri="{FF2B5EF4-FFF2-40B4-BE49-F238E27FC236}">
                <a16:creationId xmlns:a16="http://schemas.microsoft.com/office/drawing/2014/main" id="{87813E80-48FA-4780-905A-7B0594BE9FF0}"/>
              </a:ext>
            </a:extLst>
          </p:cNvPr>
          <p:cNvSpPr/>
          <p:nvPr/>
        </p:nvSpPr>
        <p:spPr>
          <a:xfrm>
            <a:off x="7498055" y="3648344"/>
            <a:ext cx="2447808" cy="1257808"/>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400" b="1" dirty="0"/>
              <a:t>HINT: There are 6 of them!</a:t>
            </a:r>
          </a:p>
        </p:txBody>
      </p:sp>
    </p:spTree>
    <p:extLst>
      <p:ext uri="{BB962C8B-B14F-4D97-AF65-F5344CB8AC3E}">
        <p14:creationId xmlns:p14="http://schemas.microsoft.com/office/powerpoint/2010/main" val="29816234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a:extLst>
              <a:ext uri="{FF2B5EF4-FFF2-40B4-BE49-F238E27FC236}">
                <a16:creationId xmlns:a16="http://schemas.microsoft.com/office/drawing/2014/main" id="{389D2D6B-4466-0A04-CE0D-C01907177C05}"/>
              </a:ext>
            </a:extLst>
          </p:cNvPr>
          <p:cNvPicPr>
            <a:picLocks noChangeAspect="1"/>
          </p:cNvPicPr>
          <p:nvPr/>
        </p:nvPicPr>
        <p:blipFill rotWithShape="1">
          <a:blip r:embed="rId2"/>
          <a:srcRect t="11260" b="13754"/>
          <a:stretch/>
        </p:blipFill>
        <p:spPr>
          <a:xfrm>
            <a:off x="20" y="1282"/>
            <a:ext cx="12191980" cy="6856718"/>
          </a:xfrm>
          <a:prstGeom prst="rect">
            <a:avLst/>
          </a:prstGeom>
        </p:spPr>
      </p:pic>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a:p>
            <a:pPr algn="l">
              <a:spcAft>
                <a:spcPts val="600"/>
              </a:spcAft>
            </a:pPr>
            <a:endParaRPr lang="en-US" sz="240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clrChange>
              <a:clrFrom>
                <a:srgbClr val="FFFFFF"/>
              </a:clrFrom>
              <a:clrTo>
                <a:srgbClr val="FFFFFF">
                  <a:alpha val="0"/>
                </a:srgbClr>
              </a:clrTo>
            </a:clrChange>
          </a:blip>
          <a:srcRect l="14744" t="37038" r="56730" b="30199"/>
          <a:stretch/>
        </p:blipFill>
        <p:spPr bwMode="auto">
          <a:xfrm>
            <a:off x="10771468" y="5742957"/>
            <a:ext cx="1280160" cy="1005840"/>
          </a:xfrm>
          <a:prstGeom prst="rect">
            <a:avLst/>
          </a:prstGeom>
          <a:ln>
            <a:noFill/>
          </a:ln>
          <a:extLst>
            <a:ext uri="{53640926-AAD7-44D8-BBD7-CCE9431645EC}">
              <a14:shadowObscured xmlns:a14="http://schemas.microsoft.com/office/drawing/2010/main"/>
            </a:ext>
          </a:extLst>
        </p:spPr>
      </p:pic>
      <p:sp>
        <p:nvSpPr>
          <p:cNvPr id="4" name="Subtitle 7">
            <a:extLst>
              <a:ext uri="{FF2B5EF4-FFF2-40B4-BE49-F238E27FC236}">
                <a16:creationId xmlns:a16="http://schemas.microsoft.com/office/drawing/2014/main" id="{45C3D0C9-0A21-9C4B-FA24-BF2B9265448A}"/>
              </a:ext>
            </a:extLst>
          </p:cNvPr>
          <p:cNvSpPr txBox="1">
            <a:spLocks/>
          </p:cNvSpPr>
          <p:nvPr/>
        </p:nvSpPr>
        <p:spPr>
          <a:xfrm>
            <a:off x="2967815" y="3486463"/>
            <a:ext cx="8637373"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rPr>
              <a:t>Recite our </a:t>
            </a:r>
          </a:p>
          <a:p>
            <a:endPar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endParaRPr>
          </a:p>
          <a:p>
            <a:r>
              <a:rPr lang="en-US" sz="4400" b="1" dirty="0">
                <a:ln/>
                <a:solidFill>
                  <a:srgbClr val="5B2B82"/>
                </a:solidFill>
                <a:effectLst>
                  <a:glow rad="139700">
                    <a:schemeClr val="accent4">
                      <a:satMod val="175000"/>
                      <a:alpha val="40000"/>
                    </a:schemeClr>
                  </a:glow>
                </a:effectLst>
                <a:latin typeface="Arial Narrow" panose="020B0604020202020204" pitchFamily="34" charset="0"/>
                <a:cs typeface="Arial Narrow" panose="020B0604020202020204" pitchFamily="34" charset="0"/>
              </a:rPr>
              <a:t>Mission Statement</a:t>
            </a:r>
          </a:p>
        </p:txBody>
      </p:sp>
      <p:sp>
        <p:nvSpPr>
          <p:cNvPr id="5" name="Explosion: 14 Points 4">
            <a:extLst>
              <a:ext uri="{FF2B5EF4-FFF2-40B4-BE49-F238E27FC236}">
                <a16:creationId xmlns:a16="http://schemas.microsoft.com/office/drawing/2014/main" id="{806167CF-C0C4-1037-4243-B3B075FF519B}"/>
              </a:ext>
            </a:extLst>
          </p:cNvPr>
          <p:cNvSpPr/>
          <p:nvPr/>
        </p:nvSpPr>
        <p:spPr>
          <a:xfrm>
            <a:off x="2209010" y="1847531"/>
            <a:ext cx="3353657" cy="2108215"/>
          </a:xfrm>
          <a:prstGeom prst="irregularSeal2">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dirty="0">
                <a:effectLst>
                  <a:glow rad="139700">
                    <a:schemeClr val="accent1">
                      <a:satMod val="175000"/>
                      <a:alpha val="40000"/>
                    </a:schemeClr>
                  </a:glow>
                </a:effectLst>
              </a:rPr>
              <a:t>Tie Breaker or BONUS!!!</a:t>
            </a:r>
          </a:p>
        </p:txBody>
      </p:sp>
    </p:spTree>
    <p:extLst>
      <p:ext uri="{BB962C8B-B14F-4D97-AF65-F5344CB8AC3E}">
        <p14:creationId xmlns:p14="http://schemas.microsoft.com/office/powerpoint/2010/main" val="19830796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0" y="-1"/>
            <a:ext cx="12192000" cy="1853511"/>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0" y="1834554"/>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852614" y="640488"/>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What is our Mission Statement?</a:t>
            </a:r>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p:txBody>
      </p:sp>
      <p:sp>
        <p:nvSpPr>
          <p:cNvPr id="12" name="Content Placeholder 8">
            <a:extLst>
              <a:ext uri="{FF2B5EF4-FFF2-40B4-BE49-F238E27FC236}">
                <a16:creationId xmlns:a16="http://schemas.microsoft.com/office/drawing/2014/main" id="{3BBE0FF8-5C8C-4C8E-B9CE-BFC3C0049570}"/>
              </a:ext>
            </a:extLst>
          </p:cNvPr>
          <p:cNvSpPr>
            <a:spLocks noGrp="1"/>
          </p:cNvSpPr>
          <p:nvPr>
            <p:ph sz="half" idx="1"/>
          </p:nvPr>
        </p:nvSpPr>
        <p:spPr>
          <a:xfrm>
            <a:off x="852614" y="2256888"/>
            <a:ext cx="9537014" cy="4267200"/>
          </a:xfrm>
        </p:spPr>
        <p:txBody>
          <a:bodyPr>
            <a:noAutofit/>
          </a:bodyPr>
          <a:lstStyle/>
          <a:p>
            <a:pPr marL="0" lvl="0" indent="0" algn="ctr">
              <a:lnSpc>
                <a:spcPct val="150000"/>
              </a:lnSpc>
              <a:buClr>
                <a:srgbClr val="FA8C29"/>
              </a:buClr>
              <a:buNone/>
            </a:pPr>
            <a:endParaRPr lang="en-US" sz="2400" dirty="0">
              <a:solidFill>
                <a:srgbClr val="007298"/>
              </a:solidFill>
              <a:latin typeface="Arial Narrow" panose="020B0606020202030204" pitchFamily="34" charset="0"/>
            </a:endParaRPr>
          </a:p>
          <a:p>
            <a:pPr marL="0" lvl="0" indent="0" algn="ctr">
              <a:lnSpc>
                <a:spcPct val="150000"/>
              </a:lnSpc>
              <a:buClr>
                <a:srgbClr val="FA8C29"/>
              </a:buClr>
              <a:buNone/>
            </a:pPr>
            <a:r>
              <a:rPr lang="en-US" sz="2400" dirty="0">
                <a:solidFill>
                  <a:srgbClr val="007298"/>
                </a:solidFill>
                <a:latin typeface="Arial Narrow" panose="020B0606020202030204" pitchFamily="34" charset="0"/>
              </a:rPr>
              <a:t>Henry J. Austin Health Center’s mission is to deliver person-centered and high-quality health care. Working with our community partners, our exceptional team will provide trauma-informed, holistic care to maximize individuals’ strengths and abilities to achieve optimal health and well-being.</a:t>
            </a:r>
          </a:p>
          <a:p>
            <a:pPr marL="0" lvl="0" indent="0" algn="ctr">
              <a:lnSpc>
                <a:spcPct val="150000"/>
              </a:lnSpc>
              <a:buClr>
                <a:srgbClr val="FA8C29"/>
              </a:buClr>
              <a:buNone/>
            </a:pPr>
            <a:endParaRPr lang="en-US" sz="2400" dirty="0">
              <a:solidFill>
                <a:srgbClr val="007298"/>
              </a:solidFill>
              <a:latin typeface="Arial Narrow" panose="020B060602020203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484237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886" y="2114374"/>
            <a:ext cx="12192000" cy="1853511"/>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0" y="1996479"/>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1127811" y="2748163"/>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4400" b="1" dirty="0">
                <a:ln/>
                <a:solidFill>
                  <a:srgbClr val="5B2B82"/>
                </a:solidFill>
                <a:latin typeface="Arial Narrow" panose="020B0604020202020204" pitchFamily="34" charset="0"/>
                <a:cs typeface="Arial Narrow" panose="020B0604020202020204" pitchFamily="34" charset="0"/>
              </a:rPr>
              <a:t>See you later this afternoon!</a:t>
            </a:r>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pic>
        <p:nvPicPr>
          <p:cNvPr id="11" name="Picture 10">
            <a:extLst>
              <a:ext uri="{FF2B5EF4-FFF2-40B4-BE49-F238E27FC236}">
                <a16:creationId xmlns:a16="http://schemas.microsoft.com/office/drawing/2014/main" id="{4D07788F-1652-4A61-8CAB-22E067F076B1}"/>
              </a:ext>
            </a:extLst>
          </p:cNvPr>
          <p:cNvPicPr>
            <a:picLocks noChangeAspect="1"/>
          </p:cNvPicPr>
          <p:nvPr/>
        </p:nvPicPr>
        <p:blipFill>
          <a:blip r:embed="rId2"/>
          <a:stretch>
            <a:fillRect/>
          </a:stretch>
        </p:blipFill>
        <p:spPr>
          <a:xfrm>
            <a:off x="10411" y="3890443"/>
            <a:ext cx="12212823" cy="154884"/>
          </a:xfrm>
          <a:prstGeom prst="rect">
            <a:avLst/>
          </a:prstGeom>
        </p:spPr>
      </p:pic>
    </p:spTree>
    <p:extLst>
      <p:ext uri="{BB962C8B-B14F-4D97-AF65-F5344CB8AC3E}">
        <p14:creationId xmlns:p14="http://schemas.microsoft.com/office/powerpoint/2010/main" val="2820368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DAE04EA-BBA0-4DB0-98F3-CE6EF1146843}"/>
              </a:ext>
            </a:extLst>
          </p:cNvPr>
          <p:cNvPicPr>
            <a:picLocks noChangeAspect="1"/>
          </p:cNvPicPr>
          <p:nvPr/>
        </p:nvPicPr>
        <p:blipFill rotWithShape="1">
          <a:blip r:embed="rId2"/>
          <a:srcRect b="5448"/>
          <a:stretch/>
        </p:blipFill>
        <p:spPr>
          <a:xfrm>
            <a:off x="7477125" y="0"/>
            <a:ext cx="4107453" cy="2514590"/>
          </a:xfrm>
          <a:prstGeom prst="rect">
            <a:avLst/>
          </a:prstGeom>
        </p:spPr>
      </p:pic>
      <p:pic>
        <p:nvPicPr>
          <p:cNvPr id="5" name="Picture 6" descr="See the source image">
            <a:extLst>
              <a:ext uri="{FF2B5EF4-FFF2-40B4-BE49-F238E27FC236}">
                <a16:creationId xmlns:a16="http://schemas.microsoft.com/office/drawing/2014/main" id="{5B76C893-96A3-42FA-AC75-299218A4CCF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6271" b="8712"/>
          <a:stretch/>
        </p:blipFill>
        <p:spPr bwMode="auto">
          <a:xfrm>
            <a:off x="0" y="0"/>
            <a:ext cx="7477125" cy="68369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0FE281F-30BD-4753-8856-9C19E6190FAA}"/>
              </a:ext>
            </a:extLst>
          </p:cNvPr>
          <p:cNvSpPr>
            <a:spLocks noGrp="1"/>
          </p:cNvSpPr>
          <p:nvPr>
            <p:ph type="ctrTitle"/>
          </p:nvPr>
        </p:nvSpPr>
        <p:spPr>
          <a:xfrm>
            <a:off x="3879532" y="2660409"/>
            <a:ext cx="8586788" cy="2387600"/>
          </a:xfrm>
        </p:spPr>
        <p:txBody>
          <a:bodyPr>
            <a:normAutofit fontScale="90000"/>
          </a:bodyPr>
          <a:lstStyle/>
          <a:p>
            <a:br>
              <a:rPr lang="en-US" dirty="0"/>
            </a:br>
            <a:br>
              <a:rPr lang="en-US" dirty="0"/>
            </a:br>
            <a:br>
              <a:rPr lang="en-US" dirty="0"/>
            </a:br>
            <a:r>
              <a:rPr lang="en-US" sz="6700" b="1" dirty="0">
                <a:solidFill>
                  <a:schemeClr val="accent2">
                    <a:lumMod val="50000"/>
                  </a:schemeClr>
                </a:solidFill>
              </a:rPr>
              <a:t>2022-2023</a:t>
            </a:r>
            <a:br>
              <a:rPr lang="en-US" sz="6700" b="1" dirty="0">
                <a:solidFill>
                  <a:schemeClr val="accent2">
                    <a:lumMod val="50000"/>
                  </a:schemeClr>
                </a:solidFill>
              </a:rPr>
            </a:br>
            <a:r>
              <a:rPr lang="en-US" sz="6700" b="1" dirty="0">
                <a:solidFill>
                  <a:schemeClr val="accent2">
                    <a:lumMod val="50000"/>
                  </a:schemeClr>
                </a:solidFill>
              </a:rPr>
              <a:t>Holiday/Summer Planning Committee</a:t>
            </a:r>
          </a:p>
        </p:txBody>
      </p:sp>
    </p:spTree>
    <p:extLst>
      <p:ext uri="{BB962C8B-B14F-4D97-AF65-F5344CB8AC3E}">
        <p14:creationId xmlns:p14="http://schemas.microsoft.com/office/powerpoint/2010/main" val="12274477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C:\Users\hja_kalli\AppData\Local\Microsoft\Windows\Temporary Internet Files\Content.IE5\P33CW41R\TresAños.-Lo-pasado-y-lo-que-vendrá-Nos-ayudas-a-avanzar[1].jpg"/>
          <p:cNvPicPr>
            <a:picLocks noChangeAspect="1" noChangeArrowheads="1"/>
          </p:cNvPicPr>
          <p:nvPr/>
        </p:nvPicPr>
        <p:blipFill rotWithShape="1">
          <a:blip r:embed="rId2">
            <a:extLst>
              <a:ext uri="{BEBA8EAE-BF5A-486C-A8C5-ECC9F3942E4B}">
                <a14:imgProps xmlns:a14="http://schemas.microsoft.com/office/drawing/2010/main">
                  <a14:imgLayer r:embed="rId3">
                    <a14:imgEffect>
                      <a14:saturation sat="66000"/>
                    </a14:imgEffect>
                    <a14:imgEffect>
                      <a14:brightnessContrast bright="40000" contrast="-20000"/>
                    </a14:imgEffect>
                  </a14:imgLayer>
                </a14:imgProps>
              </a:ext>
              <a:ext uri="{28A0092B-C50C-407E-A947-70E740481C1C}">
                <a14:useLocalDpi xmlns:a14="http://schemas.microsoft.com/office/drawing/2010/main" val="0"/>
              </a:ext>
            </a:extLst>
          </a:blip>
          <a:srcRect b="18803"/>
          <a:stretch/>
        </p:blipFill>
        <p:spPr bwMode="auto">
          <a:xfrm>
            <a:off x="-227773" y="986083"/>
            <a:ext cx="12515023" cy="7807536"/>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0AD48916-AED5-40CC-843D-DDE3653C0774}"/>
              </a:ext>
            </a:extLst>
          </p:cNvPr>
          <p:cNvSpPr/>
          <p:nvPr/>
        </p:nvSpPr>
        <p:spPr>
          <a:xfrm>
            <a:off x="-307988" y="-16249"/>
            <a:ext cx="12664108" cy="953409"/>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Subtitle 7">
            <a:extLst>
              <a:ext uri="{FF2B5EF4-FFF2-40B4-BE49-F238E27FC236}">
                <a16:creationId xmlns:a16="http://schemas.microsoft.com/office/drawing/2014/main" id="{E3F5B5CB-95FC-4CFE-9C1D-1F3BED0AF8D5}"/>
              </a:ext>
            </a:extLst>
          </p:cNvPr>
          <p:cNvSpPr txBox="1">
            <a:spLocks/>
          </p:cNvSpPr>
          <p:nvPr/>
        </p:nvSpPr>
        <p:spPr>
          <a:xfrm>
            <a:off x="643064" y="84376"/>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Recognizing Our Staff this afternoon!</a:t>
            </a:r>
          </a:p>
        </p:txBody>
      </p:sp>
      <p:pic>
        <p:nvPicPr>
          <p:cNvPr id="12" name="Picture 11">
            <a:extLst>
              <a:ext uri="{FF2B5EF4-FFF2-40B4-BE49-F238E27FC236}">
                <a16:creationId xmlns:a16="http://schemas.microsoft.com/office/drawing/2014/main" id="{8600468F-3B9E-4811-BC8C-A66F0A83A9B4}"/>
              </a:ext>
            </a:extLst>
          </p:cNvPr>
          <p:cNvPicPr>
            <a:picLocks noChangeAspect="1"/>
          </p:cNvPicPr>
          <p:nvPr/>
        </p:nvPicPr>
        <p:blipFill>
          <a:blip r:embed="rId4"/>
          <a:stretch>
            <a:fillRect/>
          </a:stretch>
        </p:blipFill>
        <p:spPr>
          <a:xfrm>
            <a:off x="-307255" y="905780"/>
            <a:ext cx="12664108" cy="160607"/>
          </a:xfrm>
          <a:prstGeom prst="rect">
            <a:avLst/>
          </a:prstGeom>
        </p:spPr>
      </p:pic>
      <p:pic>
        <p:nvPicPr>
          <p:cNvPr id="2" name="Picture 1">
            <a:extLst>
              <a:ext uri="{FF2B5EF4-FFF2-40B4-BE49-F238E27FC236}">
                <a16:creationId xmlns:a16="http://schemas.microsoft.com/office/drawing/2014/main" id="{76398E40-FA6D-A4C0-A348-643C1447FF59}"/>
              </a:ext>
            </a:extLst>
          </p:cNvPr>
          <p:cNvPicPr>
            <a:picLocks noChangeAspect="1"/>
          </p:cNvPicPr>
          <p:nvPr/>
        </p:nvPicPr>
        <p:blipFill>
          <a:blip r:embed="rId5">
            <a:extLst>
              <a:ext uri="{BEBA8EAE-BF5A-486C-A8C5-ECC9F3942E4B}">
                <a14:imgProps xmlns:a14="http://schemas.microsoft.com/office/drawing/2010/main">
                  <a14:imgLayer r:embed="rId6">
                    <a14:imgEffect>
                      <a14:artisticMosiaicBubbles/>
                    </a14:imgEffect>
                  </a14:imgLayer>
                </a14:imgProps>
              </a:ext>
            </a:extLst>
          </a:blip>
          <a:stretch>
            <a:fillRect/>
          </a:stretch>
        </p:blipFill>
        <p:spPr>
          <a:xfrm>
            <a:off x="3574277" y="2227698"/>
            <a:ext cx="4742787" cy="315611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751081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7C0EF3-33DE-034E-B2FC-B105722E5BAF}"/>
              </a:ext>
            </a:extLst>
          </p:cNvPr>
          <p:cNvSpPr/>
          <p:nvPr/>
        </p:nvSpPr>
        <p:spPr>
          <a:xfrm>
            <a:off x="0" y="-1"/>
            <a:ext cx="12192000" cy="1853511"/>
          </a:xfrm>
          <a:prstGeom prst="rect">
            <a:avLst/>
          </a:prstGeom>
          <a:gradFill flip="none" rotWithShape="1">
            <a:gsLst>
              <a:gs pos="0">
                <a:srgbClr val="FF9E15">
                  <a:shade val="30000"/>
                  <a:satMod val="115000"/>
                </a:srgbClr>
              </a:gs>
              <a:gs pos="50000">
                <a:srgbClr val="FF9E15">
                  <a:shade val="67500"/>
                  <a:satMod val="115000"/>
                </a:srgbClr>
              </a:gs>
              <a:gs pos="100000">
                <a:srgbClr val="FF9E15">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6C6254-8CF3-3043-87BB-DFF4DC0C2D14}"/>
              </a:ext>
            </a:extLst>
          </p:cNvPr>
          <p:cNvPicPr>
            <a:picLocks noChangeAspect="1"/>
          </p:cNvPicPr>
          <p:nvPr/>
        </p:nvPicPr>
        <p:blipFill>
          <a:blip r:embed="rId2"/>
          <a:stretch>
            <a:fillRect/>
          </a:stretch>
        </p:blipFill>
        <p:spPr>
          <a:xfrm>
            <a:off x="0" y="1834554"/>
            <a:ext cx="12212823" cy="154884"/>
          </a:xfrm>
          <a:prstGeom prst="rect">
            <a:avLst/>
          </a:prstGeom>
        </p:spPr>
      </p:pic>
      <p:sp>
        <p:nvSpPr>
          <p:cNvPr id="8" name="Subtitle 7">
            <a:extLst>
              <a:ext uri="{FF2B5EF4-FFF2-40B4-BE49-F238E27FC236}">
                <a16:creationId xmlns:a16="http://schemas.microsoft.com/office/drawing/2014/main" id="{81A4DE2E-6F98-7E43-9B98-285D5C59C5EF}"/>
              </a:ext>
            </a:extLst>
          </p:cNvPr>
          <p:cNvSpPr txBox="1">
            <a:spLocks/>
          </p:cNvSpPr>
          <p:nvPr/>
        </p:nvSpPr>
        <p:spPr>
          <a:xfrm>
            <a:off x="852614" y="640488"/>
            <a:ext cx="8926385" cy="680312"/>
          </a:xfrm>
          <a:prstGeom prst="rect">
            <a:avLst/>
          </a:prstGeom>
        </p:spPr>
        <p:txBody>
          <a:bodyPr vert="horz" lIns="91440" tIns="45720" rIns="91440" bIns="45720" rtlCol="0" anchor="ctr">
            <a:noAutofit/>
            <a:scene3d>
              <a:camera prst="orthographicFront"/>
              <a:lightRig rig="soft" dir="t">
                <a:rot lat="0" lon="0" rev="15600000"/>
              </a:lightRig>
            </a:scene3d>
            <a:sp3d extrusionH="57150" prstMaterial="softEdge">
              <a:bevelT w="25400" h="38100"/>
            </a:sp3d>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4400" b="1" dirty="0">
                <a:ln/>
                <a:solidFill>
                  <a:srgbClr val="5B2B82"/>
                </a:solidFill>
                <a:latin typeface="Arial Narrow" panose="020B0604020202020204" pitchFamily="34" charset="0"/>
                <a:cs typeface="Arial Narrow" panose="020B0604020202020204" pitchFamily="34" charset="0"/>
              </a:rPr>
              <a:t>End of Day Survey</a:t>
            </a:r>
          </a:p>
        </p:txBody>
      </p:sp>
      <p:sp>
        <p:nvSpPr>
          <p:cNvPr id="10" name="Subtitle 7">
            <a:extLst>
              <a:ext uri="{FF2B5EF4-FFF2-40B4-BE49-F238E27FC236}">
                <a16:creationId xmlns:a16="http://schemas.microsoft.com/office/drawing/2014/main" id="{4D6A78BC-0868-1C44-BB66-2F16DA2FA27B}"/>
              </a:ext>
            </a:extLst>
          </p:cNvPr>
          <p:cNvSpPr txBox="1">
            <a:spLocks/>
          </p:cNvSpPr>
          <p:nvPr/>
        </p:nvSpPr>
        <p:spPr>
          <a:xfrm>
            <a:off x="927786" y="1139354"/>
            <a:ext cx="8637372" cy="521466"/>
          </a:xfrm>
          <a:prstGeom prst="rect">
            <a:avLst/>
          </a:prstGeom>
        </p:spPr>
        <p:txBody>
          <a:bodyPr vert="horz" lIns="91440" tIns="45720" rIns="91440" bIns="4572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a:p>
            <a:pPr algn="l"/>
            <a:endParaRPr lang="en-US" sz="2400" dirty="0">
              <a:solidFill>
                <a:srgbClr val="007298"/>
              </a:solidFill>
              <a:latin typeface="Arial Narrow" panose="020B0604020202020204" pitchFamily="34" charset="0"/>
              <a:cs typeface="Arial Narrow" panose="020B0604020202020204" pitchFamily="34" charset="0"/>
            </a:endParaRPr>
          </a:p>
        </p:txBody>
      </p:sp>
      <p:pic>
        <p:nvPicPr>
          <p:cNvPr id="13" name="Picture 12" descr="Graphical user interface, application&#10;&#10;Description automatically generated">
            <a:extLst>
              <a:ext uri="{FF2B5EF4-FFF2-40B4-BE49-F238E27FC236}">
                <a16:creationId xmlns:a16="http://schemas.microsoft.com/office/drawing/2014/main" id="{9C3235BD-81CB-4E4C-A8EE-9E05E92D7424}"/>
              </a:ext>
            </a:extLst>
          </p:cNvPr>
          <p:cNvPicPr/>
          <p:nvPr/>
        </p:nvPicPr>
        <p:blipFill rotWithShape="1">
          <a:blip r:embed="rId3"/>
          <a:srcRect l="14744" t="37038" r="56730" b="30199"/>
          <a:stretch/>
        </p:blipFill>
        <p:spPr bwMode="auto">
          <a:xfrm>
            <a:off x="10264892" y="5643062"/>
            <a:ext cx="1695450" cy="1095375"/>
          </a:xfrm>
          <a:prstGeom prst="rect">
            <a:avLst/>
          </a:prstGeom>
          <a:ln>
            <a:noFill/>
          </a:ln>
          <a:extLst>
            <a:ext uri="{53640926-AAD7-44D8-BBD7-CCE9431645EC}">
              <a14:shadowObscured xmlns:a14="http://schemas.microsoft.com/office/drawing/2010/main"/>
            </a:ext>
          </a:extLst>
        </p:spPr>
      </p:pic>
      <p:sp>
        <p:nvSpPr>
          <p:cNvPr id="5" name="Rectangle 4">
            <a:extLst>
              <a:ext uri="{FF2B5EF4-FFF2-40B4-BE49-F238E27FC236}">
                <a16:creationId xmlns:a16="http://schemas.microsoft.com/office/drawing/2014/main" id="{3523EA65-AF42-459F-401C-E770CE031C29}"/>
              </a:ext>
            </a:extLst>
          </p:cNvPr>
          <p:cNvSpPr>
            <a:spLocks noChangeArrowheads="1"/>
          </p:cNvSpPr>
          <p:nvPr/>
        </p:nvSpPr>
        <p:spPr bwMode="auto">
          <a:xfrm>
            <a:off x="5246472" y="3056668"/>
            <a:ext cx="6130461" cy="2215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Arial" panose="020B0604020202020204" pitchFamily="34" charset="0"/>
                <a:ea typeface="Calibri" panose="020F0502020204030204" pitchFamily="34" charset="0"/>
              </a:rPr>
              <a:t>See link for review of survey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Arial" panose="020B0604020202020204" pitchFamily="34" charset="0"/>
                <a:ea typeface="Calibri" panose="020F0502020204030204" pitchFamily="34" charset="0"/>
                <a:hlinkClick r:id="rId4"/>
              </a:rPr>
              <a:t>https://www.surveymonkey.com/r/6TYYMF7</a:t>
            </a:r>
            <a:endParaRPr kumimoji="0" lang="en-US" altLang="en-US" sz="2400" b="0" i="0" u="none" strike="noStrike" cap="none" normalizeH="0" baseline="0" dirty="0">
              <a:ln>
                <a:noFill/>
              </a:ln>
              <a:solidFill>
                <a:schemeClr val="tx1"/>
              </a:solidFill>
              <a:effectLst/>
              <a:latin typeface="Arial" panose="020B0604020202020204" pitchFamily="34" charset="0"/>
              <a:ea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Arial" panose="020B0604020202020204" pitchFamily="34" charset="0"/>
                <a:ea typeface="Calibri" panose="020F0502020204030204" pitchFamily="34" charset="0"/>
              </a:rPr>
              <a:t>and QR code </a:t>
            </a: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27" name="Picture 2">
            <a:extLst>
              <a:ext uri="{FF2B5EF4-FFF2-40B4-BE49-F238E27FC236}">
                <a16:creationId xmlns:a16="http://schemas.microsoft.com/office/drawing/2014/main" id="{645DB6AD-36A0-29DD-F712-BACB496435D6}"/>
              </a:ext>
            </a:extLst>
          </p:cNvPr>
          <p:cNvPicPr>
            <a:picLocks noChangeAspect="1" noChangeArrowheads="1"/>
          </p:cNvPicPr>
          <p:nvPr/>
        </p:nvPicPr>
        <p:blipFill>
          <a:blip r:embed="rId5" r:link="rId6">
            <a:extLst>
              <a:ext uri="{28A0092B-C50C-407E-A947-70E740481C1C}">
                <a14:useLocalDpi xmlns:a14="http://schemas.microsoft.com/office/drawing/2010/main" val="0"/>
              </a:ext>
            </a:extLst>
          </a:blip>
          <a:srcRect/>
          <a:stretch>
            <a:fillRect/>
          </a:stretch>
        </p:blipFill>
        <p:spPr bwMode="auto">
          <a:xfrm>
            <a:off x="1405424" y="2503192"/>
            <a:ext cx="3111712" cy="31608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85463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21406</TotalTime>
  <Words>1030</Words>
  <Application>Microsoft Office PowerPoint</Application>
  <PresentationFormat>Widescreen</PresentationFormat>
  <Paragraphs>207</Paragraphs>
  <Slides>40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Arial Narrow</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2022-2023 Holiday/Summer Planning Committee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Kemi Alli</dc:creator>
  <cp:lastModifiedBy>Kemi Alli</cp:lastModifiedBy>
  <cp:revision>102</cp:revision>
  <dcterms:created xsi:type="dcterms:W3CDTF">2021-09-30T19:42:41Z</dcterms:created>
  <dcterms:modified xsi:type="dcterms:W3CDTF">2022-10-19T02:15:11Z</dcterms:modified>
</cp:coreProperties>
</file>