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3" r:id="rId4"/>
    <p:sldId id="269" r:id="rId5"/>
    <p:sldId id="270" r:id="rId6"/>
    <p:sldId id="271" r:id="rId7"/>
    <p:sldId id="272" r:id="rId8"/>
    <p:sldId id="273" r:id="rId9"/>
    <p:sldId id="261" r:id="rId10"/>
    <p:sldId id="266" r:id="rId11"/>
    <p:sldId id="267" r:id="rId12"/>
    <p:sldId id="27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70A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75"/>
    <p:restoredTop sz="96327"/>
  </p:normalViewPr>
  <p:slideViewPr>
    <p:cSldViewPr snapToGrid="0" snapToObjects="1">
      <p:cViewPr varScale="1">
        <p:scale>
          <a:sx n="124" d="100"/>
          <a:sy n="124" d="100"/>
        </p:scale>
        <p:origin x="640" y="176"/>
      </p:cViewPr>
      <p:guideLst/>
    </p:cSldViewPr>
  </p:slideViewPr>
  <p:notesTextViewPr>
    <p:cViewPr>
      <p:scale>
        <a:sx n="1" d="1"/>
        <a:sy n="1" d="1"/>
      </p:scale>
      <p:origin x="0" y="0"/>
    </p:cViewPr>
  </p:notesTextViewPr>
  <p:sorterViewPr>
    <p:cViewPr>
      <p:scale>
        <a:sx n="123" d="100"/>
        <a:sy n="123"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2448D-CBC0-CFC3-31E0-900E10F83D1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8F09FC-C44A-3847-78A4-1E36C9F3BD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194429B-E08A-06D1-0AEE-04728E6B15F1}"/>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5" name="Footer Placeholder 4">
            <a:extLst>
              <a:ext uri="{FF2B5EF4-FFF2-40B4-BE49-F238E27FC236}">
                <a16:creationId xmlns:a16="http://schemas.microsoft.com/office/drawing/2014/main" id="{3A57EC69-06FC-2515-4C6E-CFBB0EC4F1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3D8ABA-B9AB-0F21-09C6-3DBA948D1CDA}"/>
              </a:ext>
            </a:extLst>
          </p:cNvPr>
          <p:cNvSpPr>
            <a:spLocks noGrp="1"/>
          </p:cNvSpPr>
          <p:nvPr>
            <p:ph type="sldNum" sz="quarter" idx="12"/>
          </p:nvPr>
        </p:nvSpPr>
        <p:spPr/>
        <p:txBody>
          <a:bodyPr/>
          <a:lstStyle/>
          <a:p>
            <a:fld id="{A1C7DC35-F85C-2F48-A1DD-39E754C93BF5}" type="slidenum">
              <a:rPr lang="en-US" smtClean="0"/>
              <a:t>‹#›</a:t>
            </a:fld>
            <a:endParaRPr lang="en-US"/>
          </a:p>
        </p:txBody>
      </p:sp>
    </p:spTree>
    <p:extLst>
      <p:ext uri="{BB962C8B-B14F-4D97-AF65-F5344CB8AC3E}">
        <p14:creationId xmlns:p14="http://schemas.microsoft.com/office/powerpoint/2010/main" val="2087689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EA391-0B56-612B-230E-982FE203DC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7EE649-2084-50E3-0153-5F7C127930D0}"/>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5" name="Footer Placeholder 4">
            <a:extLst>
              <a:ext uri="{FF2B5EF4-FFF2-40B4-BE49-F238E27FC236}">
                <a16:creationId xmlns:a16="http://schemas.microsoft.com/office/drawing/2014/main" id="{1208FF1A-842F-0598-D998-FE26D60B7E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64468B-5F0E-0C2E-DA7D-43665E74C7E8}"/>
              </a:ext>
            </a:extLst>
          </p:cNvPr>
          <p:cNvSpPr>
            <a:spLocks noGrp="1"/>
          </p:cNvSpPr>
          <p:nvPr>
            <p:ph type="sldNum" sz="quarter" idx="12"/>
          </p:nvPr>
        </p:nvSpPr>
        <p:spPr/>
        <p:txBody>
          <a:bodyPr/>
          <a:lstStyle/>
          <a:p>
            <a:fld id="{A1C7DC35-F85C-2F48-A1DD-39E754C93BF5}" type="slidenum">
              <a:rPr lang="en-US" smtClean="0"/>
              <a:t>‹#›</a:t>
            </a:fld>
            <a:endParaRPr lang="en-US"/>
          </a:p>
        </p:txBody>
      </p:sp>
      <p:sp>
        <p:nvSpPr>
          <p:cNvPr id="7" name="Title Placeholder 1">
            <a:extLst>
              <a:ext uri="{FF2B5EF4-FFF2-40B4-BE49-F238E27FC236}">
                <a16:creationId xmlns:a16="http://schemas.microsoft.com/office/drawing/2014/main" id="{EDAD8DE8-DF49-4E2D-ED72-38841D308FFA}"/>
              </a:ext>
            </a:extLst>
          </p:cNvPr>
          <p:cNvSpPr>
            <a:spLocks noGrp="1"/>
          </p:cNvSpPr>
          <p:nvPr>
            <p:ph type="title"/>
          </p:nvPr>
        </p:nvSpPr>
        <p:spPr>
          <a:xfrm>
            <a:off x="6510130" y="218662"/>
            <a:ext cx="5459896" cy="657018"/>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2043426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714283-2D52-07DA-813B-4670AE87AB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D3BFED-1A38-D4B3-FA6B-AF1B2F1E1F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82AC09-54A3-E9BD-44C0-83DE56D10FD2}"/>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6" name="Footer Placeholder 5">
            <a:extLst>
              <a:ext uri="{FF2B5EF4-FFF2-40B4-BE49-F238E27FC236}">
                <a16:creationId xmlns:a16="http://schemas.microsoft.com/office/drawing/2014/main" id="{463481E2-9139-DA0A-0DEB-8F5121AAB1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95429B-105A-1F7B-7722-D6570788B638}"/>
              </a:ext>
            </a:extLst>
          </p:cNvPr>
          <p:cNvSpPr>
            <a:spLocks noGrp="1"/>
          </p:cNvSpPr>
          <p:nvPr>
            <p:ph type="sldNum" sz="quarter" idx="12"/>
          </p:nvPr>
        </p:nvSpPr>
        <p:spPr/>
        <p:txBody>
          <a:bodyPr/>
          <a:lstStyle/>
          <a:p>
            <a:fld id="{A1C7DC35-F85C-2F48-A1DD-39E754C93BF5}" type="slidenum">
              <a:rPr lang="en-US" smtClean="0"/>
              <a:t>‹#›</a:t>
            </a:fld>
            <a:endParaRPr lang="en-US"/>
          </a:p>
        </p:txBody>
      </p:sp>
      <p:sp>
        <p:nvSpPr>
          <p:cNvPr id="8" name="Title Placeholder 1">
            <a:extLst>
              <a:ext uri="{FF2B5EF4-FFF2-40B4-BE49-F238E27FC236}">
                <a16:creationId xmlns:a16="http://schemas.microsoft.com/office/drawing/2014/main" id="{BF944C8F-D9C6-CA30-DF5E-9F9BD5878DD6}"/>
              </a:ext>
            </a:extLst>
          </p:cNvPr>
          <p:cNvSpPr>
            <a:spLocks noGrp="1"/>
          </p:cNvSpPr>
          <p:nvPr>
            <p:ph type="title"/>
          </p:nvPr>
        </p:nvSpPr>
        <p:spPr>
          <a:xfrm>
            <a:off x="6510130" y="218662"/>
            <a:ext cx="5459896" cy="657018"/>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156024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61886F4-FA2D-8DBB-F608-845F5725DA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300712-1709-AA67-4F1D-3F526627E3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3E6D2E-EACF-AE72-ADA0-046134F214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151E26-42D0-FB3F-ED33-C615C185C5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DE82F9-6040-70D7-2CD5-21D52598425F}"/>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8" name="Footer Placeholder 7">
            <a:extLst>
              <a:ext uri="{FF2B5EF4-FFF2-40B4-BE49-F238E27FC236}">
                <a16:creationId xmlns:a16="http://schemas.microsoft.com/office/drawing/2014/main" id="{43F27D83-F813-C044-FB77-12577C2899C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30E66CD-FDA5-8AAF-F887-2045D37135AF}"/>
              </a:ext>
            </a:extLst>
          </p:cNvPr>
          <p:cNvSpPr>
            <a:spLocks noGrp="1"/>
          </p:cNvSpPr>
          <p:nvPr>
            <p:ph type="sldNum" sz="quarter" idx="12"/>
          </p:nvPr>
        </p:nvSpPr>
        <p:spPr/>
        <p:txBody>
          <a:bodyPr/>
          <a:lstStyle/>
          <a:p>
            <a:fld id="{A1C7DC35-F85C-2F48-A1DD-39E754C93BF5}" type="slidenum">
              <a:rPr lang="en-US" smtClean="0"/>
              <a:t>‹#›</a:t>
            </a:fld>
            <a:endParaRPr lang="en-US"/>
          </a:p>
        </p:txBody>
      </p:sp>
      <p:sp>
        <p:nvSpPr>
          <p:cNvPr id="10" name="Title Placeholder 1">
            <a:extLst>
              <a:ext uri="{FF2B5EF4-FFF2-40B4-BE49-F238E27FC236}">
                <a16:creationId xmlns:a16="http://schemas.microsoft.com/office/drawing/2014/main" id="{8320D889-89DE-DA83-AF65-142953A153D0}"/>
              </a:ext>
            </a:extLst>
          </p:cNvPr>
          <p:cNvSpPr>
            <a:spLocks noGrp="1"/>
          </p:cNvSpPr>
          <p:nvPr>
            <p:ph type="title"/>
          </p:nvPr>
        </p:nvSpPr>
        <p:spPr>
          <a:xfrm>
            <a:off x="6510130" y="218662"/>
            <a:ext cx="5459896" cy="657018"/>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2084534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C81059DE-4381-62D1-EC97-0C56B5D660FA}"/>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4" name="Footer Placeholder 3">
            <a:extLst>
              <a:ext uri="{FF2B5EF4-FFF2-40B4-BE49-F238E27FC236}">
                <a16:creationId xmlns:a16="http://schemas.microsoft.com/office/drawing/2014/main" id="{0955041C-BAC0-6EFB-3F84-D3A57280055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4A93EA0-52EA-282C-B90D-0D798DDA14FD}"/>
              </a:ext>
            </a:extLst>
          </p:cNvPr>
          <p:cNvSpPr>
            <a:spLocks noGrp="1"/>
          </p:cNvSpPr>
          <p:nvPr>
            <p:ph type="sldNum" sz="quarter" idx="12"/>
          </p:nvPr>
        </p:nvSpPr>
        <p:spPr/>
        <p:txBody>
          <a:bodyPr/>
          <a:lstStyle/>
          <a:p>
            <a:fld id="{A1C7DC35-F85C-2F48-A1DD-39E754C93BF5}" type="slidenum">
              <a:rPr lang="en-US" smtClean="0"/>
              <a:t>‹#›</a:t>
            </a:fld>
            <a:endParaRPr lang="en-US"/>
          </a:p>
        </p:txBody>
      </p:sp>
      <p:sp>
        <p:nvSpPr>
          <p:cNvPr id="6" name="Title Placeholder 1">
            <a:extLst>
              <a:ext uri="{FF2B5EF4-FFF2-40B4-BE49-F238E27FC236}">
                <a16:creationId xmlns:a16="http://schemas.microsoft.com/office/drawing/2014/main" id="{D51AA6CA-10A0-3828-1B84-1CA5855964C7}"/>
              </a:ext>
            </a:extLst>
          </p:cNvPr>
          <p:cNvSpPr>
            <a:spLocks noGrp="1"/>
          </p:cNvSpPr>
          <p:nvPr>
            <p:ph type="title"/>
          </p:nvPr>
        </p:nvSpPr>
        <p:spPr>
          <a:xfrm>
            <a:off x="6510130" y="218662"/>
            <a:ext cx="5459896" cy="657018"/>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2650228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4BFB2-3528-CED2-5DA8-DE857C12AE55}"/>
              </a:ext>
            </a:extLst>
          </p:cNvPr>
          <p:cNvSpPr>
            <a:spLocks noGrp="1"/>
          </p:cNvSpPr>
          <p:nvPr>
            <p:ph type="title"/>
          </p:nvPr>
        </p:nvSpPr>
        <p:spPr>
          <a:xfrm>
            <a:off x="839788" y="1311965"/>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83C6E8-C158-F65F-303D-9A786177CD71}"/>
              </a:ext>
            </a:extLst>
          </p:cNvPr>
          <p:cNvSpPr>
            <a:spLocks noGrp="1"/>
          </p:cNvSpPr>
          <p:nvPr>
            <p:ph idx="1"/>
          </p:nvPr>
        </p:nvSpPr>
        <p:spPr>
          <a:xfrm>
            <a:off x="5183188" y="1311965"/>
            <a:ext cx="6172200" cy="45490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162270F-2F86-ABDE-2F4E-61B503726D96}"/>
              </a:ext>
            </a:extLst>
          </p:cNvPr>
          <p:cNvSpPr>
            <a:spLocks noGrp="1"/>
          </p:cNvSpPr>
          <p:nvPr>
            <p:ph type="body" sz="half" idx="2"/>
          </p:nvPr>
        </p:nvSpPr>
        <p:spPr>
          <a:xfrm>
            <a:off x="839788" y="2991678"/>
            <a:ext cx="3932237" cy="287731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1DFE0D-9D99-E6CE-313F-594E234430F3}"/>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6" name="Footer Placeholder 5">
            <a:extLst>
              <a:ext uri="{FF2B5EF4-FFF2-40B4-BE49-F238E27FC236}">
                <a16:creationId xmlns:a16="http://schemas.microsoft.com/office/drawing/2014/main" id="{3DF1998A-F3FB-05FB-C313-7B29183CB0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FBBD92-6BA7-D2E5-1200-5C051286888A}"/>
              </a:ext>
            </a:extLst>
          </p:cNvPr>
          <p:cNvSpPr>
            <a:spLocks noGrp="1"/>
          </p:cNvSpPr>
          <p:nvPr>
            <p:ph type="sldNum" sz="quarter" idx="12"/>
          </p:nvPr>
        </p:nvSpPr>
        <p:spPr/>
        <p:txBody>
          <a:bodyPr/>
          <a:lstStyle/>
          <a:p>
            <a:fld id="{A1C7DC35-F85C-2F48-A1DD-39E754C93BF5}" type="slidenum">
              <a:rPr lang="en-US" smtClean="0"/>
              <a:t>‹#›</a:t>
            </a:fld>
            <a:endParaRPr lang="en-US"/>
          </a:p>
        </p:txBody>
      </p:sp>
      <p:sp>
        <p:nvSpPr>
          <p:cNvPr id="8" name="Title Placeholder 1">
            <a:extLst>
              <a:ext uri="{FF2B5EF4-FFF2-40B4-BE49-F238E27FC236}">
                <a16:creationId xmlns:a16="http://schemas.microsoft.com/office/drawing/2014/main" id="{CD20D9E6-A67D-2FC5-9E85-16800465B2DD}"/>
              </a:ext>
            </a:extLst>
          </p:cNvPr>
          <p:cNvSpPr txBox="1">
            <a:spLocks/>
          </p:cNvSpPr>
          <p:nvPr userDrawn="1"/>
        </p:nvSpPr>
        <p:spPr>
          <a:xfrm>
            <a:off x="6510130" y="218662"/>
            <a:ext cx="5459896" cy="6570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0" i="0" kern="1200">
                <a:solidFill>
                  <a:schemeClr val="tx1"/>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4177366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B088B9-EC94-3679-CE6F-C00A11B3B29C}"/>
              </a:ext>
            </a:extLst>
          </p:cNvPr>
          <p:cNvSpPr>
            <a:spLocks noGrp="1"/>
          </p:cNvSpPr>
          <p:nvPr>
            <p:ph type="body" idx="1"/>
          </p:nvPr>
        </p:nvSpPr>
        <p:spPr>
          <a:xfrm>
            <a:off x="831850" y="1535723"/>
            <a:ext cx="10515600" cy="4553927"/>
          </a:xfrm>
        </p:spPr>
        <p:txBody>
          <a:bodyPr>
            <a:normAutofit/>
          </a:bodyPr>
          <a:lstStyle>
            <a:lvl1pPr marL="0" indent="0">
              <a:buNone/>
              <a:defRPr sz="20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3B4EE49-930E-4682-F017-23E8D835398B}"/>
              </a:ext>
            </a:extLst>
          </p:cNvPr>
          <p:cNvSpPr>
            <a:spLocks noGrp="1"/>
          </p:cNvSpPr>
          <p:nvPr>
            <p:ph type="dt" sz="half" idx="10"/>
          </p:nvPr>
        </p:nvSpPr>
        <p:spPr/>
        <p:txBody>
          <a:bodyPr/>
          <a:lstStyle/>
          <a:p>
            <a:fld id="{670E3B71-2F99-AB41-A72E-1FC23BEC3BA2}" type="datetimeFigureOut">
              <a:rPr lang="en-US" smtClean="0"/>
              <a:t>2/9/23</a:t>
            </a:fld>
            <a:endParaRPr lang="en-US"/>
          </a:p>
        </p:txBody>
      </p:sp>
      <p:sp>
        <p:nvSpPr>
          <p:cNvPr id="5" name="Footer Placeholder 4">
            <a:extLst>
              <a:ext uri="{FF2B5EF4-FFF2-40B4-BE49-F238E27FC236}">
                <a16:creationId xmlns:a16="http://schemas.microsoft.com/office/drawing/2014/main" id="{BCC16E15-7933-9015-3ECE-B355B16058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2E2268-CABA-AD6F-AC57-FB0B36FE9F8B}"/>
              </a:ext>
            </a:extLst>
          </p:cNvPr>
          <p:cNvSpPr>
            <a:spLocks noGrp="1"/>
          </p:cNvSpPr>
          <p:nvPr>
            <p:ph type="sldNum" sz="quarter" idx="12"/>
          </p:nvPr>
        </p:nvSpPr>
        <p:spPr/>
        <p:txBody>
          <a:bodyPr/>
          <a:lstStyle/>
          <a:p>
            <a:fld id="{A1C7DC35-F85C-2F48-A1DD-39E754C93BF5}" type="slidenum">
              <a:rPr lang="en-US" smtClean="0"/>
              <a:t>‹#›</a:t>
            </a:fld>
            <a:endParaRPr lang="en-US"/>
          </a:p>
        </p:txBody>
      </p:sp>
      <p:sp>
        <p:nvSpPr>
          <p:cNvPr id="7" name="Title Placeholder 1">
            <a:extLst>
              <a:ext uri="{FF2B5EF4-FFF2-40B4-BE49-F238E27FC236}">
                <a16:creationId xmlns:a16="http://schemas.microsoft.com/office/drawing/2014/main" id="{8374414A-684D-A96D-92D0-8E7801B7BF4E}"/>
              </a:ext>
            </a:extLst>
          </p:cNvPr>
          <p:cNvSpPr>
            <a:spLocks noGrp="1"/>
          </p:cNvSpPr>
          <p:nvPr>
            <p:ph type="title"/>
          </p:nvPr>
        </p:nvSpPr>
        <p:spPr>
          <a:xfrm>
            <a:off x="6510130" y="218662"/>
            <a:ext cx="5459896" cy="657018"/>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60506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ers Dark">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6F651D6A-5D0B-3ED7-8CD5-48293D969EAB}"/>
              </a:ext>
            </a:extLst>
          </p:cNvPr>
          <p:cNvSpPr/>
          <p:nvPr userDrawn="1"/>
        </p:nvSpPr>
        <p:spPr>
          <a:xfrm>
            <a:off x="25567" y="923216"/>
            <a:ext cx="14454362" cy="5934785"/>
          </a:xfrm>
          <a:prstGeom prst="rect">
            <a:avLst/>
          </a:prstGeom>
          <a:gradFill>
            <a:gsLst>
              <a:gs pos="90000">
                <a:srgbClr val="006EA0">
                  <a:alpha val="0"/>
                </a:srgbClr>
              </a:gs>
              <a:gs pos="17000">
                <a:schemeClr val="accent1">
                  <a:lumMod val="60000"/>
                  <a:lumOff val="40000"/>
                  <a:alpha val="0"/>
                </a:schemeClr>
              </a:gs>
              <a:gs pos="52000">
                <a:schemeClr val="accent1">
                  <a:lumMod val="75000"/>
                  <a:alpha val="40476"/>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A5CB8A9-417C-4496-9048-8DCE77F92C9C}"/>
              </a:ext>
            </a:extLst>
          </p:cNvPr>
          <p:cNvSpPr>
            <a:spLocks noGrp="1"/>
          </p:cNvSpPr>
          <p:nvPr>
            <p:ph type="title" hasCustomPrompt="1"/>
          </p:nvPr>
        </p:nvSpPr>
        <p:spPr/>
        <p:txBody>
          <a:bodyPr/>
          <a:lstStyle>
            <a:lvl1pPr>
              <a:defRPr/>
            </a:lvl1pPr>
          </a:lstStyle>
          <a:p>
            <a:r>
              <a:rPr lang="en-US" dirty="0"/>
              <a:t>Leadership</a:t>
            </a:r>
          </a:p>
        </p:txBody>
      </p:sp>
      <p:sp>
        <p:nvSpPr>
          <p:cNvPr id="5" name="Picture Placeholder 1">
            <a:extLst>
              <a:ext uri="{FF2B5EF4-FFF2-40B4-BE49-F238E27FC236}">
                <a16:creationId xmlns:a16="http://schemas.microsoft.com/office/drawing/2014/main" id="{71CC5E8F-75D8-4623-89EE-02F9993DD137}"/>
              </a:ext>
            </a:extLst>
          </p:cNvPr>
          <p:cNvSpPr>
            <a:spLocks noGrp="1"/>
          </p:cNvSpPr>
          <p:nvPr>
            <p:ph type="pic" sz="quarter" idx="15" hasCustomPrompt="1"/>
          </p:nvPr>
        </p:nvSpPr>
        <p:spPr>
          <a:xfrm>
            <a:off x="457200" y="1132948"/>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dirty="0"/>
              <a:t>Crop images to same height and width (square)</a:t>
            </a:r>
            <a:br>
              <a:rPr lang="en-US" noProof="0" dirty="0"/>
            </a:br>
            <a:r>
              <a:rPr lang="en-US" noProof="0" dirty="0"/>
              <a:t>before inserting.</a:t>
            </a:r>
          </a:p>
          <a:p>
            <a:pPr lvl="0"/>
            <a:endParaRPr lang="en-US" noProof="0" dirty="0"/>
          </a:p>
          <a:p>
            <a:pPr lvl="0"/>
            <a:endParaRPr lang="en-US" noProof="0" dirty="0"/>
          </a:p>
          <a:p>
            <a:pPr lvl="0"/>
            <a:r>
              <a:rPr lang="en-US" noProof="0" dirty="0"/>
              <a:t>Photos with 150 dpi or higher resolution are recommended.</a:t>
            </a:r>
          </a:p>
        </p:txBody>
      </p:sp>
      <p:sp>
        <p:nvSpPr>
          <p:cNvPr id="6" name="Name 1">
            <a:extLst>
              <a:ext uri="{FF2B5EF4-FFF2-40B4-BE49-F238E27FC236}">
                <a16:creationId xmlns:a16="http://schemas.microsoft.com/office/drawing/2014/main" id="{D03F0B07-E10B-411E-8B35-197265DC79EF}"/>
              </a:ext>
            </a:extLst>
          </p:cNvPr>
          <p:cNvSpPr>
            <a:spLocks noGrp="1"/>
          </p:cNvSpPr>
          <p:nvPr>
            <p:ph type="body" sz="quarter" idx="19" hasCustomPrompt="1"/>
          </p:nvPr>
        </p:nvSpPr>
        <p:spPr>
          <a:xfrm>
            <a:off x="457200" y="2749693"/>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dirty="0"/>
              <a:t>First Presenter</a:t>
            </a:r>
          </a:p>
        </p:txBody>
      </p:sp>
      <p:sp>
        <p:nvSpPr>
          <p:cNvPr id="8" name="Picture Placeholder 1">
            <a:extLst>
              <a:ext uri="{FF2B5EF4-FFF2-40B4-BE49-F238E27FC236}">
                <a16:creationId xmlns:a16="http://schemas.microsoft.com/office/drawing/2014/main" id="{C9EDA36B-2EA5-455F-BB16-5B219282D342}"/>
              </a:ext>
            </a:extLst>
          </p:cNvPr>
          <p:cNvSpPr>
            <a:spLocks noGrp="1"/>
          </p:cNvSpPr>
          <p:nvPr>
            <p:ph type="pic" sz="quarter" idx="24" hasCustomPrompt="1"/>
          </p:nvPr>
        </p:nvSpPr>
        <p:spPr>
          <a:xfrm>
            <a:off x="2412492" y="2102212"/>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dirty="0"/>
              <a:t>Crop images to same height and width (square)</a:t>
            </a:r>
            <a:br>
              <a:rPr lang="en-US" noProof="0" dirty="0"/>
            </a:br>
            <a:r>
              <a:rPr lang="en-US" noProof="0" dirty="0"/>
              <a:t>before inserting.</a:t>
            </a:r>
          </a:p>
          <a:p>
            <a:pPr lvl="0"/>
            <a:endParaRPr lang="en-US" noProof="0" dirty="0"/>
          </a:p>
          <a:p>
            <a:pPr lvl="0"/>
            <a:endParaRPr lang="en-US" noProof="0" dirty="0"/>
          </a:p>
          <a:p>
            <a:pPr lvl="0"/>
            <a:r>
              <a:rPr lang="en-US" noProof="0" dirty="0"/>
              <a:t>Photos with 150 dpi or higher resolution are recommended.</a:t>
            </a:r>
          </a:p>
        </p:txBody>
      </p:sp>
      <p:sp>
        <p:nvSpPr>
          <p:cNvPr id="9" name="Name 1">
            <a:extLst>
              <a:ext uri="{FF2B5EF4-FFF2-40B4-BE49-F238E27FC236}">
                <a16:creationId xmlns:a16="http://schemas.microsoft.com/office/drawing/2014/main" id="{110EA2BD-2A1E-4B6B-9121-92F2E4797955}"/>
              </a:ext>
            </a:extLst>
          </p:cNvPr>
          <p:cNvSpPr>
            <a:spLocks noGrp="1"/>
          </p:cNvSpPr>
          <p:nvPr>
            <p:ph type="body" sz="quarter" idx="25" hasCustomPrompt="1"/>
          </p:nvPr>
        </p:nvSpPr>
        <p:spPr>
          <a:xfrm>
            <a:off x="2412492" y="3718957"/>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dirty="0"/>
              <a:t>Second Presenter</a:t>
            </a:r>
          </a:p>
        </p:txBody>
      </p:sp>
      <p:sp>
        <p:nvSpPr>
          <p:cNvPr id="11" name="Picture Placeholder 1">
            <a:extLst>
              <a:ext uri="{FF2B5EF4-FFF2-40B4-BE49-F238E27FC236}">
                <a16:creationId xmlns:a16="http://schemas.microsoft.com/office/drawing/2014/main" id="{94A80552-9B52-42DF-BE3A-6F065118F72B}"/>
              </a:ext>
            </a:extLst>
          </p:cNvPr>
          <p:cNvSpPr>
            <a:spLocks noGrp="1"/>
          </p:cNvSpPr>
          <p:nvPr>
            <p:ph type="pic" sz="quarter" idx="27" hasCustomPrompt="1"/>
          </p:nvPr>
        </p:nvSpPr>
        <p:spPr>
          <a:xfrm>
            <a:off x="4367784" y="2102212"/>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dirty="0"/>
              <a:t>Crop images to same height and width (square)</a:t>
            </a:r>
            <a:br>
              <a:rPr lang="en-US" noProof="0" dirty="0"/>
            </a:br>
            <a:r>
              <a:rPr lang="en-US" noProof="0" dirty="0"/>
              <a:t>before inserting.</a:t>
            </a:r>
          </a:p>
          <a:p>
            <a:pPr lvl="0"/>
            <a:endParaRPr lang="en-US" noProof="0" dirty="0"/>
          </a:p>
          <a:p>
            <a:pPr lvl="0"/>
            <a:endParaRPr lang="en-US" noProof="0" dirty="0"/>
          </a:p>
          <a:p>
            <a:pPr lvl="0"/>
            <a:r>
              <a:rPr lang="en-US" noProof="0" dirty="0"/>
              <a:t>Photos with 150 dpi or higher resolution are recommended.</a:t>
            </a:r>
          </a:p>
        </p:txBody>
      </p:sp>
      <p:sp>
        <p:nvSpPr>
          <p:cNvPr id="12" name="Name 1">
            <a:extLst>
              <a:ext uri="{FF2B5EF4-FFF2-40B4-BE49-F238E27FC236}">
                <a16:creationId xmlns:a16="http://schemas.microsoft.com/office/drawing/2014/main" id="{23663A88-782E-4FEE-9FA2-84F4E76A3288}"/>
              </a:ext>
            </a:extLst>
          </p:cNvPr>
          <p:cNvSpPr>
            <a:spLocks noGrp="1"/>
          </p:cNvSpPr>
          <p:nvPr>
            <p:ph type="body" sz="quarter" idx="28" hasCustomPrompt="1"/>
          </p:nvPr>
        </p:nvSpPr>
        <p:spPr>
          <a:xfrm>
            <a:off x="4367784" y="3718957"/>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dirty="0"/>
              <a:t>Third Presenter</a:t>
            </a:r>
          </a:p>
        </p:txBody>
      </p:sp>
      <p:sp>
        <p:nvSpPr>
          <p:cNvPr id="14" name="Picture Placeholder 1">
            <a:extLst>
              <a:ext uri="{FF2B5EF4-FFF2-40B4-BE49-F238E27FC236}">
                <a16:creationId xmlns:a16="http://schemas.microsoft.com/office/drawing/2014/main" id="{8F6ABA03-6543-489D-8F50-07455BA0EAC8}"/>
              </a:ext>
            </a:extLst>
          </p:cNvPr>
          <p:cNvSpPr>
            <a:spLocks noGrp="1"/>
          </p:cNvSpPr>
          <p:nvPr>
            <p:ph type="pic" sz="quarter" idx="30" hasCustomPrompt="1"/>
          </p:nvPr>
        </p:nvSpPr>
        <p:spPr>
          <a:xfrm>
            <a:off x="6323076" y="2102212"/>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15" name="Name 1">
            <a:extLst>
              <a:ext uri="{FF2B5EF4-FFF2-40B4-BE49-F238E27FC236}">
                <a16:creationId xmlns:a16="http://schemas.microsoft.com/office/drawing/2014/main" id="{242E66B4-AB1E-4C5C-BDE9-33D0A09C7793}"/>
              </a:ext>
            </a:extLst>
          </p:cNvPr>
          <p:cNvSpPr>
            <a:spLocks noGrp="1"/>
          </p:cNvSpPr>
          <p:nvPr>
            <p:ph type="body" sz="quarter" idx="31" hasCustomPrompt="1"/>
          </p:nvPr>
        </p:nvSpPr>
        <p:spPr>
          <a:xfrm>
            <a:off x="6323076" y="3718957"/>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dirty="0"/>
              <a:t>Fourth Presenter</a:t>
            </a:r>
          </a:p>
        </p:txBody>
      </p:sp>
      <p:sp>
        <p:nvSpPr>
          <p:cNvPr id="17" name="Picture Placeholder 1">
            <a:extLst>
              <a:ext uri="{FF2B5EF4-FFF2-40B4-BE49-F238E27FC236}">
                <a16:creationId xmlns:a16="http://schemas.microsoft.com/office/drawing/2014/main" id="{B2BDDD79-4490-4D9E-9B39-39E28D7CCA35}"/>
              </a:ext>
            </a:extLst>
          </p:cNvPr>
          <p:cNvSpPr>
            <a:spLocks noGrp="1"/>
          </p:cNvSpPr>
          <p:nvPr>
            <p:ph type="pic" sz="quarter" idx="33" hasCustomPrompt="1"/>
          </p:nvPr>
        </p:nvSpPr>
        <p:spPr>
          <a:xfrm>
            <a:off x="8278368" y="2102212"/>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18" name="Name 1">
            <a:extLst>
              <a:ext uri="{FF2B5EF4-FFF2-40B4-BE49-F238E27FC236}">
                <a16:creationId xmlns:a16="http://schemas.microsoft.com/office/drawing/2014/main" id="{82FD11C7-7338-4E05-B94D-F2971009CD29}"/>
              </a:ext>
            </a:extLst>
          </p:cNvPr>
          <p:cNvSpPr>
            <a:spLocks noGrp="1"/>
          </p:cNvSpPr>
          <p:nvPr>
            <p:ph type="body" sz="quarter" idx="34" hasCustomPrompt="1"/>
          </p:nvPr>
        </p:nvSpPr>
        <p:spPr>
          <a:xfrm>
            <a:off x="8278368" y="3718957"/>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a:t>Fifth Presenter</a:t>
            </a:r>
          </a:p>
        </p:txBody>
      </p:sp>
      <p:sp>
        <p:nvSpPr>
          <p:cNvPr id="20" name="Picture Placeholder 1">
            <a:extLst>
              <a:ext uri="{FF2B5EF4-FFF2-40B4-BE49-F238E27FC236}">
                <a16:creationId xmlns:a16="http://schemas.microsoft.com/office/drawing/2014/main" id="{BDD1A934-37B7-4E46-B4C9-E4EC3F62FDAD}"/>
              </a:ext>
            </a:extLst>
          </p:cNvPr>
          <p:cNvSpPr>
            <a:spLocks noGrp="1"/>
          </p:cNvSpPr>
          <p:nvPr>
            <p:ph type="pic" sz="quarter" idx="36" hasCustomPrompt="1"/>
          </p:nvPr>
        </p:nvSpPr>
        <p:spPr>
          <a:xfrm>
            <a:off x="10233660" y="2102212"/>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21" name="Name 1">
            <a:extLst>
              <a:ext uri="{FF2B5EF4-FFF2-40B4-BE49-F238E27FC236}">
                <a16:creationId xmlns:a16="http://schemas.microsoft.com/office/drawing/2014/main" id="{A9B07209-5A96-4A39-AE90-D19B76B6E58C}"/>
              </a:ext>
            </a:extLst>
          </p:cNvPr>
          <p:cNvSpPr>
            <a:spLocks noGrp="1"/>
          </p:cNvSpPr>
          <p:nvPr>
            <p:ph type="body" sz="quarter" idx="37" hasCustomPrompt="1"/>
          </p:nvPr>
        </p:nvSpPr>
        <p:spPr>
          <a:xfrm>
            <a:off x="10233660" y="3718957"/>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a:t>Fifth Presenter</a:t>
            </a:r>
          </a:p>
        </p:txBody>
      </p:sp>
      <p:sp>
        <p:nvSpPr>
          <p:cNvPr id="25" name="Picture Placeholder 1">
            <a:extLst>
              <a:ext uri="{FF2B5EF4-FFF2-40B4-BE49-F238E27FC236}">
                <a16:creationId xmlns:a16="http://schemas.microsoft.com/office/drawing/2014/main" id="{410E9DE3-51A8-5500-107B-07C750673BB3}"/>
              </a:ext>
            </a:extLst>
          </p:cNvPr>
          <p:cNvSpPr>
            <a:spLocks noGrp="1"/>
          </p:cNvSpPr>
          <p:nvPr>
            <p:ph type="pic" sz="quarter" idx="40" hasCustomPrompt="1"/>
          </p:nvPr>
        </p:nvSpPr>
        <p:spPr>
          <a:xfrm>
            <a:off x="2412492" y="4435168"/>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26" name="Name 1">
            <a:extLst>
              <a:ext uri="{FF2B5EF4-FFF2-40B4-BE49-F238E27FC236}">
                <a16:creationId xmlns:a16="http://schemas.microsoft.com/office/drawing/2014/main" id="{CCC233FB-F072-FBD8-F081-F91891957CD1}"/>
              </a:ext>
            </a:extLst>
          </p:cNvPr>
          <p:cNvSpPr>
            <a:spLocks noGrp="1"/>
          </p:cNvSpPr>
          <p:nvPr>
            <p:ph type="body" sz="quarter" idx="41" hasCustomPrompt="1"/>
          </p:nvPr>
        </p:nvSpPr>
        <p:spPr>
          <a:xfrm>
            <a:off x="2412492" y="6051913"/>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dirty="0"/>
              <a:t>Second Presenter</a:t>
            </a:r>
          </a:p>
        </p:txBody>
      </p:sp>
      <p:sp>
        <p:nvSpPr>
          <p:cNvPr id="27" name="Picture Placeholder 1">
            <a:extLst>
              <a:ext uri="{FF2B5EF4-FFF2-40B4-BE49-F238E27FC236}">
                <a16:creationId xmlns:a16="http://schemas.microsoft.com/office/drawing/2014/main" id="{62013D07-A5FD-DEB9-89D2-FEA572D8DF44}"/>
              </a:ext>
            </a:extLst>
          </p:cNvPr>
          <p:cNvSpPr>
            <a:spLocks noGrp="1"/>
          </p:cNvSpPr>
          <p:nvPr>
            <p:ph type="pic" sz="quarter" idx="42" hasCustomPrompt="1"/>
          </p:nvPr>
        </p:nvSpPr>
        <p:spPr>
          <a:xfrm>
            <a:off x="4367784" y="4435168"/>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28" name="Name 1">
            <a:extLst>
              <a:ext uri="{FF2B5EF4-FFF2-40B4-BE49-F238E27FC236}">
                <a16:creationId xmlns:a16="http://schemas.microsoft.com/office/drawing/2014/main" id="{36F635A9-3B75-8E90-4DF6-F1D8BBD1E244}"/>
              </a:ext>
            </a:extLst>
          </p:cNvPr>
          <p:cNvSpPr>
            <a:spLocks noGrp="1"/>
          </p:cNvSpPr>
          <p:nvPr>
            <p:ph type="body" sz="quarter" idx="43" hasCustomPrompt="1"/>
          </p:nvPr>
        </p:nvSpPr>
        <p:spPr>
          <a:xfrm>
            <a:off x="4367784" y="6051913"/>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a:t>Third Presenter</a:t>
            </a:r>
          </a:p>
        </p:txBody>
      </p:sp>
      <p:sp>
        <p:nvSpPr>
          <p:cNvPr id="29" name="Picture Placeholder 1">
            <a:extLst>
              <a:ext uri="{FF2B5EF4-FFF2-40B4-BE49-F238E27FC236}">
                <a16:creationId xmlns:a16="http://schemas.microsoft.com/office/drawing/2014/main" id="{74B33822-4E31-BD72-AC5E-EF36014ACA3A}"/>
              </a:ext>
            </a:extLst>
          </p:cNvPr>
          <p:cNvSpPr>
            <a:spLocks noGrp="1"/>
          </p:cNvSpPr>
          <p:nvPr>
            <p:ph type="pic" sz="quarter" idx="44" hasCustomPrompt="1"/>
          </p:nvPr>
        </p:nvSpPr>
        <p:spPr>
          <a:xfrm>
            <a:off x="6323076" y="4435168"/>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30" name="Name 1">
            <a:extLst>
              <a:ext uri="{FF2B5EF4-FFF2-40B4-BE49-F238E27FC236}">
                <a16:creationId xmlns:a16="http://schemas.microsoft.com/office/drawing/2014/main" id="{46E385FD-7BB8-7CF5-9513-244B11B7ECBA}"/>
              </a:ext>
            </a:extLst>
          </p:cNvPr>
          <p:cNvSpPr>
            <a:spLocks noGrp="1"/>
          </p:cNvSpPr>
          <p:nvPr>
            <p:ph type="body" sz="quarter" idx="45" hasCustomPrompt="1"/>
          </p:nvPr>
        </p:nvSpPr>
        <p:spPr>
          <a:xfrm>
            <a:off x="6323076" y="6051913"/>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a:t>Fourth Presenter</a:t>
            </a:r>
          </a:p>
        </p:txBody>
      </p:sp>
      <p:sp>
        <p:nvSpPr>
          <p:cNvPr id="31" name="Picture Placeholder 1">
            <a:extLst>
              <a:ext uri="{FF2B5EF4-FFF2-40B4-BE49-F238E27FC236}">
                <a16:creationId xmlns:a16="http://schemas.microsoft.com/office/drawing/2014/main" id="{56C29E26-67C5-668A-CB75-0298BBD77F98}"/>
              </a:ext>
            </a:extLst>
          </p:cNvPr>
          <p:cNvSpPr>
            <a:spLocks noGrp="1"/>
          </p:cNvSpPr>
          <p:nvPr>
            <p:ph type="pic" sz="quarter" idx="46" hasCustomPrompt="1"/>
          </p:nvPr>
        </p:nvSpPr>
        <p:spPr>
          <a:xfrm>
            <a:off x="8278368" y="4435168"/>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32" name="Name 1">
            <a:extLst>
              <a:ext uri="{FF2B5EF4-FFF2-40B4-BE49-F238E27FC236}">
                <a16:creationId xmlns:a16="http://schemas.microsoft.com/office/drawing/2014/main" id="{CEDED4DD-F7C1-3975-37F0-9C9E3749CDB3}"/>
              </a:ext>
            </a:extLst>
          </p:cNvPr>
          <p:cNvSpPr>
            <a:spLocks noGrp="1"/>
          </p:cNvSpPr>
          <p:nvPr>
            <p:ph type="body" sz="quarter" idx="47" hasCustomPrompt="1"/>
          </p:nvPr>
        </p:nvSpPr>
        <p:spPr>
          <a:xfrm>
            <a:off x="8278368" y="6051913"/>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a:t>Fifth Presenter</a:t>
            </a:r>
          </a:p>
        </p:txBody>
      </p:sp>
      <p:sp>
        <p:nvSpPr>
          <p:cNvPr id="33" name="Picture Placeholder 1">
            <a:extLst>
              <a:ext uri="{FF2B5EF4-FFF2-40B4-BE49-F238E27FC236}">
                <a16:creationId xmlns:a16="http://schemas.microsoft.com/office/drawing/2014/main" id="{5B63273B-2330-D592-F4AB-7E3C0AAE1BCA}"/>
              </a:ext>
            </a:extLst>
          </p:cNvPr>
          <p:cNvSpPr>
            <a:spLocks noGrp="1"/>
          </p:cNvSpPr>
          <p:nvPr>
            <p:ph type="pic" sz="quarter" idx="48" hasCustomPrompt="1"/>
          </p:nvPr>
        </p:nvSpPr>
        <p:spPr>
          <a:xfrm>
            <a:off x="10233660" y="4435168"/>
            <a:ext cx="1499616" cy="1499616"/>
          </a:xfrm>
          <a:prstGeom prst="ellipse">
            <a:avLst/>
          </a:prstGeom>
          <a:solidFill>
            <a:schemeClr val="bg2">
              <a:lumMod val="90000"/>
            </a:schemeClr>
          </a:solidFill>
        </p:spPr>
        <p:txBody>
          <a:bodyPr rtlCol="0" anchor="t" anchorCtr="0">
            <a:noAutofit/>
          </a:bodyPr>
          <a:lstStyle>
            <a:lvl1pPr marL="0" indent="0" algn="ctr">
              <a:lnSpc>
                <a:spcPct val="100000"/>
              </a:lnSpc>
              <a:spcBef>
                <a:spcPts val="0"/>
              </a:spcBef>
              <a:buNone/>
              <a:defRPr sz="800" baseline="0">
                <a:solidFill>
                  <a:schemeClr val="tx1"/>
                </a:solidFill>
              </a:defRPr>
            </a:lvl1pPr>
          </a:lstStyle>
          <a:p>
            <a:pPr lvl="0"/>
            <a:r>
              <a:rPr lang="en-US" noProof="0"/>
              <a:t>Crop images to same height and width (square)</a:t>
            </a:r>
            <a:br>
              <a:rPr lang="en-US" noProof="0"/>
            </a:br>
            <a:r>
              <a:rPr lang="en-US" noProof="0"/>
              <a:t>before inserting.</a:t>
            </a:r>
          </a:p>
          <a:p>
            <a:pPr lvl="0"/>
            <a:endParaRPr lang="en-US" noProof="0"/>
          </a:p>
          <a:p>
            <a:pPr lvl="0"/>
            <a:endParaRPr lang="en-US" noProof="0"/>
          </a:p>
          <a:p>
            <a:pPr lvl="0"/>
            <a:r>
              <a:rPr lang="en-US" noProof="0"/>
              <a:t>Photos with 150 dpi or higher resolution are recommended.</a:t>
            </a:r>
          </a:p>
        </p:txBody>
      </p:sp>
      <p:sp>
        <p:nvSpPr>
          <p:cNvPr id="34" name="Name 1">
            <a:extLst>
              <a:ext uri="{FF2B5EF4-FFF2-40B4-BE49-F238E27FC236}">
                <a16:creationId xmlns:a16="http://schemas.microsoft.com/office/drawing/2014/main" id="{AAC2A915-9247-7787-1D9C-0FD14DAA4BFB}"/>
              </a:ext>
            </a:extLst>
          </p:cNvPr>
          <p:cNvSpPr>
            <a:spLocks noGrp="1"/>
          </p:cNvSpPr>
          <p:nvPr>
            <p:ph type="body" sz="quarter" idx="49" hasCustomPrompt="1"/>
          </p:nvPr>
        </p:nvSpPr>
        <p:spPr>
          <a:xfrm>
            <a:off x="10233660" y="6051913"/>
            <a:ext cx="1499616" cy="369887"/>
          </a:xfrm>
        </p:spPr>
        <p:txBody>
          <a:bodyPr>
            <a:noAutofit/>
          </a:bodyPr>
          <a:lstStyle>
            <a:lvl1pPr marL="0" indent="0" algn="ctr">
              <a:lnSpc>
                <a:spcPct val="100000"/>
              </a:lnSpc>
              <a:spcBef>
                <a:spcPts val="0"/>
              </a:spcBef>
              <a:buNone/>
              <a:defRPr sz="1200" b="0">
                <a:solidFill>
                  <a:schemeClr val="tx1"/>
                </a:solidFill>
              </a:defRPr>
            </a:lvl1pPr>
          </a:lstStyle>
          <a:p>
            <a:pPr lvl="0"/>
            <a:r>
              <a:rPr lang="en-US"/>
              <a:t>Fifth Presenter</a:t>
            </a:r>
          </a:p>
        </p:txBody>
      </p:sp>
      <p:cxnSp>
        <p:nvCxnSpPr>
          <p:cNvPr id="39" name="Elbow Connector 38">
            <a:extLst>
              <a:ext uri="{FF2B5EF4-FFF2-40B4-BE49-F238E27FC236}">
                <a16:creationId xmlns:a16="http://schemas.microsoft.com/office/drawing/2014/main" id="{ADC744BE-2944-F134-7838-9428D5C1C96B}"/>
              </a:ext>
            </a:extLst>
          </p:cNvPr>
          <p:cNvCxnSpPr>
            <a:cxnSpLocks/>
          </p:cNvCxnSpPr>
          <p:nvPr userDrawn="1"/>
        </p:nvCxnSpPr>
        <p:spPr>
          <a:xfrm>
            <a:off x="1151906" y="3601828"/>
            <a:ext cx="1224960" cy="716211"/>
          </a:xfrm>
          <a:prstGeom prst="bentConnector3">
            <a:avLst>
              <a:gd name="adj1" fmla="val 558"/>
            </a:avLst>
          </a:prstGeom>
          <a:ln w="31750"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85993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ppt_w</p:attrName>
                                        </p:attrNameLst>
                                      </p:cBhvr>
                                      <p:tavLst>
                                        <p:tav tm="0">
                                          <p:val>
                                            <p:fltVal val="0"/>
                                          </p:val>
                                        </p:tav>
                                        <p:tav tm="100000">
                                          <p:val>
                                            <p:strVal val="#ppt_w"/>
                                          </p:val>
                                        </p:tav>
                                      </p:tavLst>
                                    </p:anim>
                                    <p:anim calcmode="lin" valueType="num">
                                      <p:cBhvr>
                                        <p:cTn id="58" dur="500" fill="hold"/>
                                        <p:tgtEl>
                                          <p:spTgt spid="33"/>
                                        </p:tgtEl>
                                        <p:attrNameLst>
                                          <p:attrName>ppt_h</p:attrName>
                                        </p:attrNameLst>
                                      </p:cBhvr>
                                      <p:tavLst>
                                        <p:tav tm="0">
                                          <p:val>
                                            <p:fltVal val="0"/>
                                          </p:val>
                                        </p:tav>
                                        <p:tav tm="100000">
                                          <p:val>
                                            <p:strVal val="#ppt_h"/>
                                          </p:val>
                                        </p:tav>
                                      </p:tavLst>
                                    </p:anim>
                                    <p:animEffect transition="in" filter="fade">
                                      <p:cBhvr>
                                        <p:cTn id="59" dur="500"/>
                                        <p:tgtEl>
                                          <p:spTgt spid="3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Effect transition="in" filter="fade">
                                      <p:cBhvr>
                                        <p:cTn id="69" dur="500"/>
                                        <p:tgtEl>
                                          <p:spTgt spid="9"/>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Effect transition="in" filter="fade">
                                      <p:cBhvr>
                                        <p:cTn id="74" dur="500"/>
                                        <p:tgtEl>
                                          <p:spTgt spid="12"/>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500" fill="hold"/>
                                        <p:tgtEl>
                                          <p:spTgt spid="15"/>
                                        </p:tgtEl>
                                        <p:attrNameLst>
                                          <p:attrName>ppt_w</p:attrName>
                                        </p:attrNameLst>
                                      </p:cBhvr>
                                      <p:tavLst>
                                        <p:tav tm="0">
                                          <p:val>
                                            <p:fltVal val="0"/>
                                          </p:val>
                                        </p:tav>
                                        <p:tav tm="100000">
                                          <p:val>
                                            <p:strVal val="#ppt_w"/>
                                          </p:val>
                                        </p:tav>
                                      </p:tavLst>
                                    </p:anim>
                                    <p:anim calcmode="lin" valueType="num">
                                      <p:cBhvr>
                                        <p:cTn id="78" dur="500" fill="hold"/>
                                        <p:tgtEl>
                                          <p:spTgt spid="15"/>
                                        </p:tgtEl>
                                        <p:attrNameLst>
                                          <p:attrName>ppt_h</p:attrName>
                                        </p:attrNameLst>
                                      </p:cBhvr>
                                      <p:tavLst>
                                        <p:tav tm="0">
                                          <p:val>
                                            <p:fltVal val="0"/>
                                          </p:val>
                                        </p:tav>
                                        <p:tav tm="100000">
                                          <p:val>
                                            <p:strVal val="#ppt_h"/>
                                          </p:val>
                                        </p:tav>
                                      </p:tavLst>
                                    </p:anim>
                                    <p:animEffect transition="in" filter="fade">
                                      <p:cBhvr>
                                        <p:cTn id="79" dur="500"/>
                                        <p:tgtEl>
                                          <p:spTgt spid="15"/>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 fill="hold"/>
                                        <p:tgtEl>
                                          <p:spTgt spid="18"/>
                                        </p:tgtEl>
                                        <p:attrNameLst>
                                          <p:attrName>ppt_w</p:attrName>
                                        </p:attrNameLst>
                                      </p:cBhvr>
                                      <p:tavLst>
                                        <p:tav tm="0">
                                          <p:val>
                                            <p:fltVal val="0"/>
                                          </p:val>
                                        </p:tav>
                                        <p:tav tm="100000">
                                          <p:val>
                                            <p:strVal val="#ppt_w"/>
                                          </p:val>
                                        </p:tav>
                                      </p:tavLst>
                                    </p:anim>
                                    <p:anim calcmode="lin" valueType="num">
                                      <p:cBhvr>
                                        <p:cTn id="83" dur="500" fill="hold"/>
                                        <p:tgtEl>
                                          <p:spTgt spid="18"/>
                                        </p:tgtEl>
                                        <p:attrNameLst>
                                          <p:attrName>ppt_h</p:attrName>
                                        </p:attrNameLst>
                                      </p:cBhvr>
                                      <p:tavLst>
                                        <p:tav tm="0">
                                          <p:val>
                                            <p:fltVal val="0"/>
                                          </p:val>
                                        </p:tav>
                                        <p:tav tm="100000">
                                          <p:val>
                                            <p:strVal val="#ppt_h"/>
                                          </p:val>
                                        </p:tav>
                                      </p:tavLst>
                                    </p:anim>
                                    <p:animEffect transition="in" filter="fade">
                                      <p:cBhvr>
                                        <p:cTn id="84" dur="500"/>
                                        <p:tgtEl>
                                          <p:spTgt spid="18"/>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 calcmode="lin" valueType="num">
                                      <p:cBhvr>
                                        <p:cTn id="92" dur="500" fill="hold"/>
                                        <p:tgtEl>
                                          <p:spTgt spid="26"/>
                                        </p:tgtEl>
                                        <p:attrNameLst>
                                          <p:attrName>ppt_w</p:attrName>
                                        </p:attrNameLst>
                                      </p:cBhvr>
                                      <p:tavLst>
                                        <p:tav tm="0">
                                          <p:val>
                                            <p:fltVal val="0"/>
                                          </p:val>
                                        </p:tav>
                                        <p:tav tm="100000">
                                          <p:val>
                                            <p:strVal val="#ppt_w"/>
                                          </p:val>
                                        </p:tav>
                                      </p:tavLst>
                                    </p:anim>
                                    <p:anim calcmode="lin" valueType="num">
                                      <p:cBhvr>
                                        <p:cTn id="93" dur="500" fill="hold"/>
                                        <p:tgtEl>
                                          <p:spTgt spid="26"/>
                                        </p:tgtEl>
                                        <p:attrNameLst>
                                          <p:attrName>ppt_h</p:attrName>
                                        </p:attrNameLst>
                                      </p:cBhvr>
                                      <p:tavLst>
                                        <p:tav tm="0">
                                          <p:val>
                                            <p:fltVal val="0"/>
                                          </p:val>
                                        </p:tav>
                                        <p:tav tm="100000">
                                          <p:val>
                                            <p:strVal val="#ppt_h"/>
                                          </p:val>
                                        </p:tav>
                                      </p:tavLst>
                                    </p:anim>
                                    <p:animEffect transition="in" filter="fade">
                                      <p:cBhvr>
                                        <p:cTn id="94" dur="500"/>
                                        <p:tgtEl>
                                          <p:spTgt spid="2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p:cTn id="97" dur="500" fill="hold"/>
                                        <p:tgtEl>
                                          <p:spTgt spid="28"/>
                                        </p:tgtEl>
                                        <p:attrNameLst>
                                          <p:attrName>ppt_w</p:attrName>
                                        </p:attrNameLst>
                                      </p:cBhvr>
                                      <p:tavLst>
                                        <p:tav tm="0">
                                          <p:val>
                                            <p:fltVal val="0"/>
                                          </p:val>
                                        </p:tav>
                                        <p:tav tm="100000">
                                          <p:val>
                                            <p:strVal val="#ppt_w"/>
                                          </p:val>
                                        </p:tav>
                                      </p:tavLst>
                                    </p:anim>
                                    <p:anim calcmode="lin" valueType="num">
                                      <p:cBhvr>
                                        <p:cTn id="98" dur="500" fill="hold"/>
                                        <p:tgtEl>
                                          <p:spTgt spid="28"/>
                                        </p:tgtEl>
                                        <p:attrNameLst>
                                          <p:attrName>ppt_h</p:attrName>
                                        </p:attrNameLst>
                                      </p:cBhvr>
                                      <p:tavLst>
                                        <p:tav tm="0">
                                          <p:val>
                                            <p:fltVal val="0"/>
                                          </p:val>
                                        </p:tav>
                                        <p:tav tm="100000">
                                          <p:val>
                                            <p:strVal val="#ppt_h"/>
                                          </p:val>
                                        </p:tav>
                                      </p:tavLst>
                                    </p:anim>
                                    <p:animEffect transition="in" filter="fade">
                                      <p:cBhvr>
                                        <p:cTn id="99" dur="500"/>
                                        <p:tgtEl>
                                          <p:spTgt spid="2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Effect transition="in" filter="fade">
                                      <p:cBhvr>
                                        <p:cTn id="104" dur="500"/>
                                        <p:tgtEl>
                                          <p:spTgt spid="30"/>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p:cTn id="107" dur="500" fill="hold"/>
                                        <p:tgtEl>
                                          <p:spTgt spid="32"/>
                                        </p:tgtEl>
                                        <p:attrNameLst>
                                          <p:attrName>ppt_w</p:attrName>
                                        </p:attrNameLst>
                                      </p:cBhvr>
                                      <p:tavLst>
                                        <p:tav tm="0">
                                          <p:val>
                                            <p:fltVal val="0"/>
                                          </p:val>
                                        </p:tav>
                                        <p:tav tm="100000">
                                          <p:val>
                                            <p:strVal val="#ppt_w"/>
                                          </p:val>
                                        </p:tav>
                                      </p:tavLst>
                                    </p:anim>
                                    <p:anim calcmode="lin" valueType="num">
                                      <p:cBhvr>
                                        <p:cTn id="108" dur="500" fill="hold"/>
                                        <p:tgtEl>
                                          <p:spTgt spid="32"/>
                                        </p:tgtEl>
                                        <p:attrNameLst>
                                          <p:attrName>ppt_h</p:attrName>
                                        </p:attrNameLst>
                                      </p:cBhvr>
                                      <p:tavLst>
                                        <p:tav tm="0">
                                          <p:val>
                                            <p:fltVal val="0"/>
                                          </p:val>
                                        </p:tav>
                                        <p:tav tm="100000">
                                          <p:val>
                                            <p:strVal val="#ppt_h"/>
                                          </p:val>
                                        </p:tav>
                                      </p:tavLst>
                                    </p:anim>
                                    <p:animEffect transition="in" filter="fade">
                                      <p:cBhvr>
                                        <p:cTn id="109" dur="500"/>
                                        <p:tgtEl>
                                          <p:spTgt spid="32"/>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34"/>
                                        </p:tgtEl>
                                        <p:attrNameLst>
                                          <p:attrName>style.visibility</p:attrName>
                                        </p:attrNameLst>
                                      </p:cBhvr>
                                      <p:to>
                                        <p:strVal val="visible"/>
                                      </p:to>
                                    </p:set>
                                    <p:anim calcmode="lin" valueType="num">
                                      <p:cBhvr>
                                        <p:cTn id="112" dur="500" fill="hold"/>
                                        <p:tgtEl>
                                          <p:spTgt spid="34"/>
                                        </p:tgtEl>
                                        <p:attrNameLst>
                                          <p:attrName>ppt_w</p:attrName>
                                        </p:attrNameLst>
                                      </p:cBhvr>
                                      <p:tavLst>
                                        <p:tav tm="0">
                                          <p:val>
                                            <p:fltVal val="0"/>
                                          </p:val>
                                        </p:tav>
                                        <p:tav tm="100000">
                                          <p:val>
                                            <p:strVal val="#ppt_w"/>
                                          </p:val>
                                        </p:tav>
                                      </p:tavLst>
                                    </p:anim>
                                    <p:anim calcmode="lin" valueType="num">
                                      <p:cBhvr>
                                        <p:cTn id="113" dur="500" fill="hold"/>
                                        <p:tgtEl>
                                          <p:spTgt spid="34"/>
                                        </p:tgtEl>
                                        <p:attrNameLst>
                                          <p:attrName>ppt_h</p:attrName>
                                        </p:attrNameLst>
                                      </p:cBhvr>
                                      <p:tavLst>
                                        <p:tav tm="0">
                                          <p:val>
                                            <p:fltVal val="0"/>
                                          </p:val>
                                        </p:tav>
                                        <p:tav tm="100000">
                                          <p:val>
                                            <p:strVal val="#ppt_h"/>
                                          </p:val>
                                        </p:tav>
                                      </p:tavLst>
                                    </p:anim>
                                    <p:animEffect transition="in" filter="fade">
                                      <p:cBhvr>
                                        <p:cTn id="11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tmplLst>
          <p:tmpl>
            <p:tnLst>
              <p:par>
                <p:cTn presetID="53" presetClass="entr" presetSubtype="16"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childTnLst>
                </p:cTn>
              </p:par>
            </p:tnLst>
          </p:tmpl>
        </p:tmplLst>
      </p:bldP>
      <p:bldP spid="8" grpId="0" animBg="1"/>
      <p:bldP spid="9" grpId="0">
        <p:tmplLst>
          <p:tmpl>
            <p:tnLst>
              <p:par>
                <p:cTn presetID="53" presetClass="entr" presetSubtype="16"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p:cTn dur="500" fill="hold"/>
                        <p:tgtEl>
                          <p:spTgt spid="9"/>
                        </p:tgtEl>
                        <p:attrNameLst>
                          <p:attrName>ppt_w</p:attrName>
                        </p:attrNameLst>
                      </p:cBhvr>
                      <p:tavLst>
                        <p:tav tm="0">
                          <p:val>
                            <p:fltVal val="0"/>
                          </p:val>
                        </p:tav>
                        <p:tav tm="100000">
                          <p:val>
                            <p:strVal val="#ppt_w"/>
                          </p:val>
                        </p:tav>
                      </p:tavLst>
                    </p:anim>
                    <p:anim calcmode="lin" valueType="num">
                      <p:cBhvr>
                        <p:cTn dur="500" fill="hold"/>
                        <p:tgtEl>
                          <p:spTgt spid="9"/>
                        </p:tgtEl>
                        <p:attrNameLst>
                          <p:attrName>ppt_h</p:attrName>
                        </p:attrNameLst>
                      </p:cBhvr>
                      <p:tavLst>
                        <p:tav tm="0">
                          <p:val>
                            <p:fltVal val="0"/>
                          </p:val>
                        </p:tav>
                        <p:tav tm="100000">
                          <p:val>
                            <p:strVal val="#ppt_h"/>
                          </p:val>
                        </p:tav>
                      </p:tavLst>
                    </p:anim>
                    <p:animEffect transition="in" filter="fade">
                      <p:cBhvr>
                        <p:cTn dur="500"/>
                        <p:tgtEl>
                          <p:spTgt spid="9"/>
                        </p:tgtEl>
                      </p:cBhvr>
                    </p:animEffect>
                  </p:childTnLst>
                </p:cTn>
              </p:par>
            </p:tnLst>
          </p:tmpl>
        </p:tmplLst>
      </p:bldP>
      <p:bldP spid="11" grpId="0" animBg="1"/>
      <p:bldP spid="12" grpId="0">
        <p:tmplLst>
          <p:tmpl>
            <p:tnLst>
              <p:par>
                <p:cTn presetID="53" presetClass="entr" presetSubtype="16" fill="hold" nodeType="withEffect">
                  <p:stCondLst>
                    <p:cond delay="0"/>
                  </p:stCondLst>
                  <p:childTnLst>
                    <p:set>
                      <p:cBhvr>
                        <p:cTn dur="1" fill="hold">
                          <p:stCondLst>
                            <p:cond delay="0"/>
                          </p:stCondLst>
                        </p:cTn>
                        <p:tgtEl>
                          <p:spTgt spid="12"/>
                        </p:tgtEl>
                        <p:attrNameLst>
                          <p:attrName>style.visibility</p:attrName>
                        </p:attrNameLst>
                      </p:cBhvr>
                      <p:to>
                        <p:strVal val="visible"/>
                      </p:to>
                    </p:set>
                    <p:anim calcmode="lin" valueType="num">
                      <p:cBhvr>
                        <p:cTn dur="500" fill="hold"/>
                        <p:tgtEl>
                          <p:spTgt spid="12"/>
                        </p:tgtEl>
                        <p:attrNameLst>
                          <p:attrName>ppt_w</p:attrName>
                        </p:attrNameLst>
                      </p:cBhvr>
                      <p:tavLst>
                        <p:tav tm="0">
                          <p:val>
                            <p:fltVal val="0"/>
                          </p:val>
                        </p:tav>
                        <p:tav tm="100000">
                          <p:val>
                            <p:strVal val="#ppt_w"/>
                          </p:val>
                        </p:tav>
                      </p:tavLst>
                    </p:anim>
                    <p:anim calcmode="lin" valueType="num">
                      <p:cBhvr>
                        <p:cTn dur="500" fill="hold"/>
                        <p:tgtEl>
                          <p:spTgt spid="12"/>
                        </p:tgtEl>
                        <p:attrNameLst>
                          <p:attrName>ppt_h</p:attrName>
                        </p:attrNameLst>
                      </p:cBhvr>
                      <p:tavLst>
                        <p:tav tm="0">
                          <p:val>
                            <p:fltVal val="0"/>
                          </p:val>
                        </p:tav>
                        <p:tav tm="100000">
                          <p:val>
                            <p:strVal val="#ppt_h"/>
                          </p:val>
                        </p:tav>
                      </p:tavLst>
                    </p:anim>
                    <p:animEffect transition="in" filter="fade">
                      <p:cBhvr>
                        <p:cTn dur="500"/>
                        <p:tgtEl>
                          <p:spTgt spid="12"/>
                        </p:tgtEl>
                      </p:cBhvr>
                    </p:animEffect>
                  </p:childTnLst>
                </p:cTn>
              </p:par>
            </p:tnLst>
          </p:tmpl>
        </p:tmplLst>
      </p:bldP>
      <p:bldP spid="14" grpId="0" animBg="1"/>
      <p:bldP spid="15" grpId="0">
        <p:tmplLst>
          <p:tmpl>
            <p:tnLst>
              <p:par>
                <p:cTn presetID="53" presetClass="entr" presetSubtype="16"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p:cTn dur="500" fill="hold"/>
                        <p:tgtEl>
                          <p:spTgt spid="15"/>
                        </p:tgtEl>
                        <p:attrNameLst>
                          <p:attrName>ppt_w</p:attrName>
                        </p:attrNameLst>
                      </p:cBhvr>
                      <p:tavLst>
                        <p:tav tm="0">
                          <p:val>
                            <p:fltVal val="0"/>
                          </p:val>
                        </p:tav>
                        <p:tav tm="100000">
                          <p:val>
                            <p:strVal val="#ppt_w"/>
                          </p:val>
                        </p:tav>
                      </p:tavLst>
                    </p:anim>
                    <p:anim calcmode="lin" valueType="num">
                      <p:cBhvr>
                        <p:cTn dur="500" fill="hold"/>
                        <p:tgtEl>
                          <p:spTgt spid="15"/>
                        </p:tgtEl>
                        <p:attrNameLst>
                          <p:attrName>ppt_h</p:attrName>
                        </p:attrNameLst>
                      </p:cBhvr>
                      <p:tavLst>
                        <p:tav tm="0">
                          <p:val>
                            <p:fltVal val="0"/>
                          </p:val>
                        </p:tav>
                        <p:tav tm="100000">
                          <p:val>
                            <p:strVal val="#ppt_h"/>
                          </p:val>
                        </p:tav>
                      </p:tavLst>
                    </p:anim>
                    <p:animEffect transition="in" filter="fade">
                      <p:cBhvr>
                        <p:cTn dur="500"/>
                        <p:tgtEl>
                          <p:spTgt spid="15"/>
                        </p:tgtEl>
                      </p:cBhvr>
                    </p:animEffect>
                  </p:childTnLst>
                </p:cTn>
              </p:par>
            </p:tnLst>
          </p:tmpl>
        </p:tmplLst>
      </p:bldP>
      <p:bldP spid="17" grpId="0" animBg="1"/>
      <p:bldP spid="18" grpId="0">
        <p:tmplLst>
          <p:tmpl>
            <p:tnLst>
              <p:par>
                <p:cTn presetID="53" presetClass="entr" presetSubtype="16"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p:cTn dur="500" fill="hold"/>
                        <p:tgtEl>
                          <p:spTgt spid="18"/>
                        </p:tgtEl>
                        <p:attrNameLst>
                          <p:attrName>ppt_w</p:attrName>
                        </p:attrNameLst>
                      </p:cBhvr>
                      <p:tavLst>
                        <p:tav tm="0">
                          <p:val>
                            <p:fltVal val="0"/>
                          </p:val>
                        </p:tav>
                        <p:tav tm="100000">
                          <p:val>
                            <p:strVal val="#ppt_w"/>
                          </p:val>
                        </p:tav>
                      </p:tavLst>
                    </p:anim>
                    <p:anim calcmode="lin" valueType="num">
                      <p:cBhvr>
                        <p:cTn dur="500" fill="hold"/>
                        <p:tgtEl>
                          <p:spTgt spid="18"/>
                        </p:tgtEl>
                        <p:attrNameLst>
                          <p:attrName>ppt_h</p:attrName>
                        </p:attrNameLst>
                      </p:cBhvr>
                      <p:tavLst>
                        <p:tav tm="0">
                          <p:val>
                            <p:fltVal val="0"/>
                          </p:val>
                        </p:tav>
                        <p:tav tm="100000">
                          <p:val>
                            <p:strVal val="#ppt_h"/>
                          </p:val>
                        </p:tav>
                      </p:tavLst>
                    </p:anim>
                    <p:animEffect transition="in" filter="fade">
                      <p:cBhvr>
                        <p:cTn dur="500"/>
                        <p:tgtEl>
                          <p:spTgt spid="18"/>
                        </p:tgtEl>
                      </p:cBhvr>
                    </p:animEffect>
                  </p:childTnLst>
                </p:cTn>
              </p:par>
            </p:tnLst>
          </p:tmpl>
        </p:tmplLst>
      </p:bldP>
      <p:bldP spid="20" grpId="0" animBg="1"/>
      <p:bldP spid="21" grpId="0">
        <p:tmplLst>
          <p:tmpl>
            <p:tnLst>
              <p:par>
                <p:cTn presetID="53" presetClass="entr" presetSubtype="16"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5" grpId="0" animBg="1"/>
      <p:bldP spid="26" grpId="0">
        <p:tmplLst>
          <p:tmpl>
            <p:tnLst>
              <p:par>
                <p:cTn presetID="53" presetClass="entr" presetSubtype="16" fill="hold" nodeType="withEffect">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animEffect transition="in" filter="fade">
                      <p:cBhvr>
                        <p:cTn dur="500"/>
                        <p:tgtEl>
                          <p:spTgt spid="26"/>
                        </p:tgtEl>
                      </p:cBhvr>
                    </p:animEffect>
                  </p:childTnLst>
                </p:cTn>
              </p:par>
            </p:tnLst>
          </p:tmpl>
        </p:tmplLst>
      </p:bldP>
      <p:bldP spid="27" grpId="0" animBg="1"/>
      <p:bldP spid="28" grpId="0">
        <p:tmplLst>
          <p:tmpl>
            <p:tnLst>
              <p:par>
                <p:cTn presetID="53" presetClass="entr" presetSubtype="16" fill="hold" nodeType="with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animBg="1"/>
      <p:bldP spid="30" grpId="0">
        <p:tmplLst>
          <p:tmpl>
            <p:tnLst>
              <p:par>
                <p:cTn presetID="53" presetClass="entr" presetSubtype="16"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animEffect transition="in" filter="fade">
                      <p:cBhvr>
                        <p:cTn dur="500"/>
                        <p:tgtEl>
                          <p:spTgt spid="30"/>
                        </p:tgtEl>
                      </p:cBhvr>
                    </p:animEffect>
                  </p:childTnLst>
                </p:cTn>
              </p:par>
            </p:tnLst>
          </p:tmpl>
        </p:tmplLst>
      </p:bldP>
      <p:bldP spid="31" grpId="0" animBg="1"/>
      <p:bldP spid="32" grpId="0">
        <p:tmplLst>
          <p:tmpl>
            <p:tnLst>
              <p:par>
                <p:cTn presetID="53" presetClass="entr" presetSubtype="16" fill="hold" nodeType="withEffect">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animBg="1"/>
      <p:bldP spid="34" grpId="0">
        <p:tmplLst>
          <p:tmpl>
            <p:tnLst>
              <p:par>
                <p:cTn presetID="53" presetClass="entr" presetSubtype="16" fill="hold" nodeType="with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animEffect transition="in" filter="fade">
                      <p:cBhvr>
                        <p:cTn dur="500"/>
                        <p:tgtEl>
                          <p:spTgt spid="34"/>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0FA2B3-09A4-A936-9858-0312D222E5ED}"/>
              </a:ext>
            </a:extLst>
          </p:cNvPr>
          <p:cNvSpPr>
            <a:spLocks noGrp="1"/>
          </p:cNvSpPr>
          <p:nvPr>
            <p:ph type="title"/>
          </p:nvPr>
        </p:nvSpPr>
        <p:spPr>
          <a:xfrm>
            <a:off x="6510130" y="218662"/>
            <a:ext cx="5459896" cy="657018"/>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9BA7C5-42F8-DDF1-DFBF-B9200E9DD2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E37465-DE49-A2AD-2FB2-8AB273B8D6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0E3B71-2F99-AB41-A72E-1FC23BEC3BA2}" type="datetimeFigureOut">
              <a:rPr lang="en-US" smtClean="0"/>
              <a:t>2/9/23</a:t>
            </a:fld>
            <a:endParaRPr lang="en-US"/>
          </a:p>
        </p:txBody>
      </p:sp>
      <p:sp>
        <p:nvSpPr>
          <p:cNvPr id="5" name="Footer Placeholder 4">
            <a:extLst>
              <a:ext uri="{FF2B5EF4-FFF2-40B4-BE49-F238E27FC236}">
                <a16:creationId xmlns:a16="http://schemas.microsoft.com/office/drawing/2014/main" id="{97EBA3A5-A7B2-B55D-1391-DBF890128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E7C0EB-2434-9621-86F2-41200F1293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C7DC35-F85C-2F48-A1DD-39E754C93BF5}" type="slidenum">
              <a:rPr lang="en-US" smtClean="0"/>
              <a:t>‹#›</a:t>
            </a:fld>
            <a:endParaRPr lang="en-US"/>
          </a:p>
        </p:txBody>
      </p:sp>
      <p:sp>
        <p:nvSpPr>
          <p:cNvPr id="11" name="Rectangle 10">
            <a:extLst>
              <a:ext uri="{FF2B5EF4-FFF2-40B4-BE49-F238E27FC236}">
                <a16:creationId xmlns:a16="http://schemas.microsoft.com/office/drawing/2014/main" id="{95821698-70B0-4810-0C31-AF467962C26E}"/>
              </a:ext>
            </a:extLst>
          </p:cNvPr>
          <p:cNvSpPr/>
          <p:nvPr userDrawn="1"/>
        </p:nvSpPr>
        <p:spPr>
          <a:xfrm>
            <a:off x="5952393" y="-59183"/>
            <a:ext cx="1931249" cy="987083"/>
          </a:xfrm>
          <a:prstGeom prst="rect">
            <a:avLst/>
          </a:prstGeom>
          <a:gradFill>
            <a:gsLst>
              <a:gs pos="99000">
                <a:srgbClr val="006EA0"/>
              </a:gs>
              <a:gs pos="27000">
                <a:schemeClr val="accent1">
                  <a:lumMod val="60000"/>
                  <a:lumOff val="40000"/>
                  <a:alpha val="0"/>
                </a:schemeClr>
              </a:gs>
              <a:gs pos="64000">
                <a:schemeClr val="accent1">
                  <a:lumMod val="75000"/>
                  <a:alpha val="40476"/>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A group of people smiling&#10;&#10;Description automatically generated with medium confidence">
            <a:extLst>
              <a:ext uri="{FF2B5EF4-FFF2-40B4-BE49-F238E27FC236}">
                <a16:creationId xmlns:a16="http://schemas.microsoft.com/office/drawing/2014/main" id="{5F409610-5CC2-EF4F-9B2D-6EF3A6D52CC0}"/>
              </a:ext>
            </a:extLst>
          </p:cNvPr>
          <p:cNvPicPr>
            <a:picLocks noChangeAspect="1"/>
          </p:cNvPicPr>
          <p:nvPr userDrawn="1"/>
        </p:nvPicPr>
        <p:blipFill>
          <a:blip r:embed="rId10"/>
          <a:stretch>
            <a:fillRect/>
          </a:stretch>
        </p:blipFill>
        <p:spPr>
          <a:xfrm>
            <a:off x="2124807" y="0"/>
            <a:ext cx="3827586" cy="927900"/>
          </a:xfrm>
          <a:prstGeom prst="rect">
            <a:avLst/>
          </a:prstGeom>
        </p:spPr>
      </p:pic>
      <p:pic>
        <p:nvPicPr>
          <p:cNvPr id="14" name="Picture 13" descr="A picture containing logo&#10;&#10;Description automatically generated">
            <a:extLst>
              <a:ext uri="{FF2B5EF4-FFF2-40B4-BE49-F238E27FC236}">
                <a16:creationId xmlns:a16="http://schemas.microsoft.com/office/drawing/2014/main" id="{66BF718E-AA04-0397-16FC-E3C1EB0AFE90}"/>
              </a:ext>
            </a:extLst>
          </p:cNvPr>
          <p:cNvPicPr>
            <a:picLocks noChangeAspect="1"/>
          </p:cNvPicPr>
          <p:nvPr userDrawn="1"/>
        </p:nvPicPr>
        <p:blipFill>
          <a:blip r:embed="rId11"/>
          <a:stretch>
            <a:fillRect/>
          </a:stretch>
        </p:blipFill>
        <p:spPr>
          <a:xfrm>
            <a:off x="244022" y="36652"/>
            <a:ext cx="1621987" cy="854595"/>
          </a:xfrm>
          <a:prstGeom prst="rect">
            <a:avLst/>
          </a:prstGeom>
        </p:spPr>
      </p:pic>
      <p:pic>
        <p:nvPicPr>
          <p:cNvPr id="10" name="Picture 9">
            <a:extLst>
              <a:ext uri="{FF2B5EF4-FFF2-40B4-BE49-F238E27FC236}">
                <a16:creationId xmlns:a16="http://schemas.microsoft.com/office/drawing/2014/main" id="{6CA965B3-D71B-D74C-8F35-0DDE6C8E0036}"/>
              </a:ext>
            </a:extLst>
          </p:cNvPr>
          <p:cNvPicPr>
            <a:picLocks noChangeAspect="1"/>
          </p:cNvPicPr>
          <p:nvPr userDrawn="1"/>
        </p:nvPicPr>
        <p:blipFill>
          <a:blip r:embed="rId12"/>
          <a:stretch>
            <a:fillRect/>
          </a:stretch>
        </p:blipFill>
        <p:spPr>
          <a:xfrm>
            <a:off x="2023872" y="6763401"/>
            <a:ext cx="8299450" cy="103743"/>
          </a:xfrm>
          <a:prstGeom prst="rect">
            <a:avLst/>
          </a:prstGeom>
        </p:spPr>
      </p:pic>
    </p:spTree>
    <p:extLst>
      <p:ext uri="{BB962C8B-B14F-4D97-AF65-F5344CB8AC3E}">
        <p14:creationId xmlns:p14="http://schemas.microsoft.com/office/powerpoint/2010/main" val="15389929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6" r:id="rId6"/>
    <p:sldLayoutId id="2147483651" r:id="rId7"/>
    <p:sldLayoutId id="2147483657" r:id="rId8"/>
  </p:sldLayoutIdLst>
  <p:txStyles>
    <p:titleStyle>
      <a:lvl1pPr algn="l" defTabSz="914400" rtl="0" eaLnBrk="1" latinLnBrk="0" hangingPunct="1">
        <a:lnSpc>
          <a:spcPct val="90000"/>
        </a:lnSpc>
        <a:spcBef>
          <a:spcPct val="0"/>
        </a:spcBef>
        <a:buNone/>
        <a:defRPr sz="2800" b="0" i="0" kern="1200">
          <a:solidFill>
            <a:schemeClr val="tx1"/>
          </a:solidFill>
          <a:latin typeface="Helvetica Neue Medium" panose="02000503000000020004" pitchFamily="2" charset="0"/>
          <a:ea typeface="Helvetica Neue Medium" panose="02000503000000020004" pitchFamily="2" charset="0"/>
          <a:cs typeface="Helvetica Neue Medium"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9.png"/><Relationship Id="rId7"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g"/><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467AEF61-8C38-A01B-57B1-4C9F85F624F1}"/>
              </a:ext>
            </a:extLst>
          </p:cNvPr>
          <p:cNvSpPr>
            <a:spLocks noGrp="1"/>
          </p:cNvSpPr>
          <p:nvPr>
            <p:ph type="subTitle" idx="1"/>
          </p:nvPr>
        </p:nvSpPr>
        <p:spPr/>
        <p:txBody>
          <a:bodyPr>
            <a:normAutofit/>
          </a:bodyPr>
          <a:lstStyle/>
          <a:p>
            <a:r>
              <a:rPr lang="en-US" sz="4000" b="1" dirty="0">
                <a:solidFill>
                  <a:schemeClr val="bg1">
                    <a:lumMod val="65000"/>
                  </a:schemeClr>
                </a:solidFill>
              </a:rPr>
              <a:t>Redefining</a:t>
            </a:r>
            <a:r>
              <a:rPr lang="en-US" sz="4000" dirty="0">
                <a:solidFill>
                  <a:schemeClr val="bg1">
                    <a:lumMod val="65000"/>
                  </a:schemeClr>
                </a:solidFill>
              </a:rPr>
              <a:t> Community </a:t>
            </a:r>
            <a:r>
              <a:rPr lang="en-US" sz="4000" b="1" dirty="0">
                <a:solidFill>
                  <a:schemeClr val="bg1">
                    <a:lumMod val="65000"/>
                  </a:schemeClr>
                </a:solidFill>
              </a:rPr>
              <a:t>Healthcare</a:t>
            </a:r>
          </a:p>
        </p:txBody>
      </p:sp>
      <p:pic>
        <p:nvPicPr>
          <p:cNvPr id="14" name="Picture 13" descr="A picture containing logo&#10;&#10;Description automatically generated">
            <a:extLst>
              <a:ext uri="{FF2B5EF4-FFF2-40B4-BE49-F238E27FC236}">
                <a16:creationId xmlns:a16="http://schemas.microsoft.com/office/drawing/2014/main" id="{5A290A69-1094-25D4-3A5F-47189BCEC52F}"/>
              </a:ext>
            </a:extLst>
          </p:cNvPr>
          <p:cNvPicPr>
            <a:picLocks noChangeAspect="1"/>
          </p:cNvPicPr>
          <p:nvPr/>
        </p:nvPicPr>
        <p:blipFill>
          <a:blip r:embed="rId2"/>
          <a:stretch>
            <a:fillRect/>
          </a:stretch>
        </p:blipFill>
        <p:spPr>
          <a:xfrm>
            <a:off x="4117318" y="1426617"/>
            <a:ext cx="3662928" cy="1929929"/>
          </a:xfrm>
          <a:prstGeom prst="rect">
            <a:avLst/>
          </a:prstGeom>
        </p:spPr>
      </p:pic>
    </p:spTree>
    <p:extLst>
      <p:ext uri="{BB962C8B-B14F-4D97-AF65-F5344CB8AC3E}">
        <p14:creationId xmlns:p14="http://schemas.microsoft.com/office/powerpoint/2010/main" val="35584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CE15FFF-63A6-DA78-93D4-EFD1BB205BBA}"/>
              </a:ext>
            </a:extLst>
          </p:cNvPr>
          <p:cNvSpPr>
            <a:spLocks noGrp="1"/>
          </p:cNvSpPr>
          <p:nvPr>
            <p:ph type="body" idx="1"/>
          </p:nvPr>
        </p:nvSpPr>
        <p:spPr>
          <a:xfrm>
            <a:off x="831849" y="1535724"/>
            <a:ext cx="10046357" cy="2215991"/>
          </a:xfrm>
        </p:spPr>
        <p:txBody>
          <a:bodyPr>
            <a:noAutofit/>
          </a:bodyPr>
          <a:lstStyle/>
          <a:p>
            <a:r>
              <a:rPr lang="en-US" dirty="0"/>
              <a:t>Henry J. Austin Health Center (HJAHC) is located in Trenton, New Jersey. Established in 1969 as Trenton’s Neighborhood Health Center, HJAHC was incorporated in 1986 as a private, non-profit 501(c)(3) entity. </a:t>
            </a:r>
          </a:p>
          <a:p>
            <a:r>
              <a:rPr lang="en-US" dirty="0"/>
              <a:t>Who we are as an organization is steeped in our city's history and the legacy of Dr. Henry J. Austin, and we are honored to be named after him. An African American and Princeton resident, Dr. Austin, came to Trenton to practice medicine because Jim Crow laws prohibited this in his hometown.</a:t>
            </a:r>
          </a:p>
        </p:txBody>
      </p:sp>
      <p:sp>
        <p:nvSpPr>
          <p:cNvPr id="4" name="Title 3">
            <a:extLst>
              <a:ext uri="{FF2B5EF4-FFF2-40B4-BE49-F238E27FC236}">
                <a16:creationId xmlns:a16="http://schemas.microsoft.com/office/drawing/2014/main" id="{9C90CCF3-0F26-A0E4-1BEF-E06A1C6D4106}"/>
              </a:ext>
            </a:extLst>
          </p:cNvPr>
          <p:cNvSpPr>
            <a:spLocks noGrp="1"/>
          </p:cNvSpPr>
          <p:nvPr>
            <p:ph type="title"/>
          </p:nvPr>
        </p:nvSpPr>
        <p:spPr>
          <a:xfrm>
            <a:off x="6732588" y="219075"/>
            <a:ext cx="5459412" cy="657225"/>
          </a:xfrm>
        </p:spPr>
        <p:txBody>
          <a:bodyPr/>
          <a:lstStyle/>
          <a:p>
            <a:r>
              <a:rPr lang="en-US" dirty="0"/>
              <a:t>History</a:t>
            </a:r>
          </a:p>
        </p:txBody>
      </p:sp>
      <p:sp>
        <p:nvSpPr>
          <p:cNvPr id="2" name="TextBox 1">
            <a:extLst>
              <a:ext uri="{FF2B5EF4-FFF2-40B4-BE49-F238E27FC236}">
                <a16:creationId xmlns:a16="http://schemas.microsoft.com/office/drawing/2014/main" id="{C57E0716-3010-17E7-7DAC-323DA89E434D}"/>
              </a:ext>
            </a:extLst>
          </p:cNvPr>
          <p:cNvSpPr txBox="1"/>
          <p:nvPr/>
        </p:nvSpPr>
        <p:spPr>
          <a:xfrm>
            <a:off x="831850" y="3768743"/>
            <a:ext cx="7620001" cy="2215991"/>
          </a:xfrm>
          <a:prstGeom prst="rect">
            <a:avLst/>
          </a:prstGeom>
          <a:noFill/>
        </p:spPr>
        <p:txBody>
          <a:bodyPr wrap="square" rtlCol="0">
            <a:noAutofit/>
          </a:bodyPr>
          <a:lstStyle/>
          <a:p>
            <a:r>
              <a:rPr lang="en-US" sz="2000" dirty="0">
                <a:solidFill>
                  <a:schemeClr val="bg2">
                    <a:lumMod val="50000"/>
                  </a:schemeClr>
                </a:solidFill>
              </a:rPr>
              <a:t>Following Dr. Austin’s pledge to provide high-quality health care to those that need it most, Henry J. Austin Health Center has been committed to providing the best care possible for the last five decades. We have been Joint Commission accredited since 1999, and we are a National Committee on Quality Assurance certified Patient-Centered Medical Home since 2013.</a:t>
            </a:r>
          </a:p>
          <a:p>
            <a:endParaRPr lang="en-US" dirty="0"/>
          </a:p>
        </p:txBody>
      </p:sp>
      <p:pic>
        <p:nvPicPr>
          <p:cNvPr id="7" name="Picture 6" descr="A picture containing text, person, person&#10;&#10;Description automatically generated">
            <a:extLst>
              <a:ext uri="{FF2B5EF4-FFF2-40B4-BE49-F238E27FC236}">
                <a16:creationId xmlns:a16="http://schemas.microsoft.com/office/drawing/2014/main" id="{71E4C92C-F415-DED3-4D35-2A91E55D8481}"/>
              </a:ext>
            </a:extLst>
          </p:cNvPr>
          <p:cNvPicPr>
            <a:picLocks noChangeAspect="1"/>
          </p:cNvPicPr>
          <p:nvPr/>
        </p:nvPicPr>
        <p:blipFill>
          <a:blip r:embed="rId2"/>
          <a:stretch>
            <a:fillRect/>
          </a:stretch>
        </p:blipFill>
        <p:spPr>
          <a:xfrm>
            <a:off x="9157494" y="3574988"/>
            <a:ext cx="1968500" cy="2603500"/>
          </a:xfrm>
          <a:prstGeom prst="rect">
            <a:avLst/>
          </a:prstGeom>
        </p:spPr>
      </p:pic>
    </p:spTree>
    <p:extLst>
      <p:ext uri="{BB962C8B-B14F-4D97-AF65-F5344CB8AC3E}">
        <p14:creationId xmlns:p14="http://schemas.microsoft.com/office/powerpoint/2010/main" val="386158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DA91271-46AA-3F5B-6642-0A135CE1A662}"/>
              </a:ext>
            </a:extLst>
          </p:cNvPr>
          <p:cNvSpPr/>
          <p:nvPr/>
        </p:nvSpPr>
        <p:spPr>
          <a:xfrm>
            <a:off x="1929384" y="6620256"/>
            <a:ext cx="8141271" cy="32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person, indoor, standing, posing&#10;&#10;Description automatically generated">
            <a:extLst>
              <a:ext uri="{FF2B5EF4-FFF2-40B4-BE49-F238E27FC236}">
                <a16:creationId xmlns:a16="http://schemas.microsoft.com/office/drawing/2014/main" id="{3FC874CC-F3B9-0F25-294C-E7D579BB4B72}"/>
              </a:ext>
            </a:extLst>
          </p:cNvPr>
          <p:cNvPicPr>
            <a:picLocks noChangeAspect="1"/>
          </p:cNvPicPr>
          <p:nvPr/>
        </p:nvPicPr>
        <p:blipFill rotWithShape="1">
          <a:blip r:embed="rId2"/>
          <a:srcRect b="30590"/>
          <a:stretch/>
        </p:blipFill>
        <p:spPr>
          <a:xfrm>
            <a:off x="2223389" y="3182112"/>
            <a:ext cx="7732522" cy="3576725"/>
          </a:xfrm>
          <a:prstGeom prst="ellipse">
            <a:avLst/>
          </a:prstGeom>
        </p:spPr>
      </p:pic>
      <p:sp>
        <p:nvSpPr>
          <p:cNvPr id="2" name="Text Placeholder 1">
            <a:extLst>
              <a:ext uri="{FF2B5EF4-FFF2-40B4-BE49-F238E27FC236}">
                <a16:creationId xmlns:a16="http://schemas.microsoft.com/office/drawing/2014/main" id="{35065A26-0A39-DDAE-53BD-08F190A2AD3E}"/>
              </a:ext>
            </a:extLst>
          </p:cNvPr>
          <p:cNvSpPr>
            <a:spLocks noGrp="1"/>
          </p:cNvSpPr>
          <p:nvPr>
            <p:ph type="body" idx="1"/>
          </p:nvPr>
        </p:nvSpPr>
        <p:spPr>
          <a:xfrm>
            <a:off x="831850" y="1325411"/>
            <a:ext cx="10515600" cy="4553927"/>
          </a:xfrm>
        </p:spPr>
        <p:txBody>
          <a:bodyPr/>
          <a:lstStyle/>
          <a:p>
            <a:r>
              <a:rPr lang="en-US" dirty="0"/>
              <a:t>Henry J. Austin Health Center’s mission is to deliver person-centered and high-quality health care. Working with our community partners, our exceptional team will provide trauma-informed, holistic care to maximize individuals’ strengths and abilities to achieve optimal health and well-being. Henry J. Austin Health Center’s vision as the center for wellness is to inspire our community to attain their highest quality of life.</a:t>
            </a:r>
          </a:p>
        </p:txBody>
      </p:sp>
      <p:sp>
        <p:nvSpPr>
          <p:cNvPr id="6" name="Title 5">
            <a:extLst>
              <a:ext uri="{FF2B5EF4-FFF2-40B4-BE49-F238E27FC236}">
                <a16:creationId xmlns:a16="http://schemas.microsoft.com/office/drawing/2014/main" id="{37FFCAB8-2719-701A-87F8-F3A300AD88D3}"/>
              </a:ext>
            </a:extLst>
          </p:cNvPr>
          <p:cNvSpPr>
            <a:spLocks noGrp="1"/>
          </p:cNvSpPr>
          <p:nvPr>
            <p:ph type="title"/>
          </p:nvPr>
        </p:nvSpPr>
        <p:spPr/>
        <p:txBody>
          <a:bodyPr/>
          <a:lstStyle/>
          <a:p>
            <a:r>
              <a:rPr lang="en-US"/>
              <a:t>Vision and Mission</a:t>
            </a:r>
            <a:endParaRPr lang="en-US" dirty="0"/>
          </a:p>
        </p:txBody>
      </p:sp>
      <p:pic>
        <p:nvPicPr>
          <p:cNvPr id="10" name="Picture 9" descr="A picture containing hula hoop, bicycle, sport, red&#10;&#10;Description automatically generated">
            <a:extLst>
              <a:ext uri="{FF2B5EF4-FFF2-40B4-BE49-F238E27FC236}">
                <a16:creationId xmlns:a16="http://schemas.microsoft.com/office/drawing/2014/main" id="{812074CE-7A1E-35DC-D147-2A270534C1B1}"/>
              </a:ext>
            </a:extLst>
          </p:cNvPr>
          <p:cNvPicPr>
            <a:picLocks noChangeAspect="1"/>
          </p:cNvPicPr>
          <p:nvPr/>
        </p:nvPicPr>
        <p:blipFill>
          <a:blip r:embed="rId3"/>
          <a:stretch>
            <a:fillRect/>
          </a:stretch>
        </p:blipFill>
        <p:spPr>
          <a:xfrm>
            <a:off x="2121344" y="3072384"/>
            <a:ext cx="7949311" cy="3785616"/>
          </a:xfrm>
          <a:prstGeom prst="rect">
            <a:avLst/>
          </a:prstGeom>
        </p:spPr>
      </p:pic>
    </p:spTree>
    <p:extLst>
      <p:ext uri="{BB962C8B-B14F-4D97-AF65-F5344CB8AC3E}">
        <p14:creationId xmlns:p14="http://schemas.microsoft.com/office/powerpoint/2010/main" val="53305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0C8658-6BE7-8218-C3EF-AE9E2C269A31}"/>
              </a:ext>
            </a:extLst>
          </p:cNvPr>
          <p:cNvSpPr>
            <a:spLocks noGrp="1"/>
          </p:cNvSpPr>
          <p:nvPr>
            <p:ph type="title"/>
          </p:nvPr>
        </p:nvSpPr>
        <p:spPr/>
        <p:txBody>
          <a:bodyPr/>
          <a:lstStyle/>
          <a:p>
            <a:r>
              <a:rPr lang="en-US" dirty="0"/>
              <a:t>Our Core Values</a:t>
            </a:r>
          </a:p>
        </p:txBody>
      </p:sp>
      <p:sp>
        <p:nvSpPr>
          <p:cNvPr id="8" name="TextBox 7">
            <a:extLst>
              <a:ext uri="{FF2B5EF4-FFF2-40B4-BE49-F238E27FC236}">
                <a16:creationId xmlns:a16="http://schemas.microsoft.com/office/drawing/2014/main" id="{0A247AEA-A146-5376-FA51-5DDECAF5C8AD}"/>
              </a:ext>
            </a:extLst>
          </p:cNvPr>
          <p:cNvSpPr txBox="1"/>
          <p:nvPr/>
        </p:nvSpPr>
        <p:spPr>
          <a:xfrm>
            <a:off x="405115" y="1502688"/>
            <a:ext cx="4213185" cy="5355312"/>
          </a:xfrm>
          <a:prstGeom prst="rect">
            <a:avLst/>
          </a:prstGeom>
          <a:noFill/>
        </p:spPr>
        <p:txBody>
          <a:bodyPr wrap="square" rtlCol="0">
            <a:spAutoFit/>
          </a:bodyPr>
          <a:lstStyle/>
          <a:p>
            <a:r>
              <a:rPr lang="en-US" sz="4800" b="1" dirty="0"/>
              <a:t>Integrity</a:t>
            </a:r>
          </a:p>
          <a:p>
            <a:r>
              <a:rPr lang="en-US" sz="4800" b="1" dirty="0">
                <a:solidFill>
                  <a:schemeClr val="bg1">
                    <a:lumMod val="85000"/>
                  </a:schemeClr>
                </a:solidFill>
              </a:rPr>
              <a:t>Compassion</a:t>
            </a:r>
          </a:p>
          <a:p>
            <a:r>
              <a:rPr lang="en-US" sz="4800" b="1" dirty="0">
                <a:solidFill>
                  <a:schemeClr val="bg1">
                    <a:lumMod val="85000"/>
                  </a:schemeClr>
                </a:solidFill>
              </a:rPr>
              <a:t>Respect</a:t>
            </a:r>
          </a:p>
          <a:p>
            <a:r>
              <a:rPr lang="en-US" sz="4800" b="1" dirty="0">
                <a:solidFill>
                  <a:schemeClr val="bg1">
                    <a:lumMod val="85000"/>
                  </a:schemeClr>
                </a:solidFill>
              </a:rPr>
              <a:t>Cultural Sensitivity</a:t>
            </a:r>
          </a:p>
          <a:p>
            <a:r>
              <a:rPr lang="en-US" sz="4800" b="1" dirty="0">
                <a:solidFill>
                  <a:schemeClr val="bg1">
                    <a:lumMod val="85000"/>
                  </a:schemeClr>
                </a:solidFill>
              </a:rPr>
              <a:t>Quality</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2F955C55-CD1E-240E-DD30-CAEE286536B9}"/>
              </a:ext>
            </a:extLst>
          </p:cNvPr>
          <p:cNvSpPr txBox="1"/>
          <p:nvPr/>
        </p:nvSpPr>
        <p:spPr>
          <a:xfrm>
            <a:off x="4745620" y="1595286"/>
            <a:ext cx="6667018" cy="2308324"/>
          </a:xfrm>
          <a:prstGeom prst="rect">
            <a:avLst/>
          </a:prstGeom>
          <a:noFill/>
        </p:spPr>
        <p:txBody>
          <a:bodyPr wrap="square" rtlCol="0">
            <a:spAutoFit/>
          </a:bodyPr>
          <a:lstStyle/>
          <a:p>
            <a:r>
              <a:rPr lang="en-US" sz="2400" dirty="0"/>
              <a:t>Integrity forms the foundation that fosters healthy therapeutic relationships that promote healing. Integrity encompasses honesty, keeping one’s word, and consistently adhering to principles of professionalism, even when it is not easy to do so.</a:t>
            </a:r>
          </a:p>
        </p:txBody>
      </p:sp>
      <p:cxnSp>
        <p:nvCxnSpPr>
          <p:cNvPr id="13" name="Elbow Connector 12">
            <a:extLst>
              <a:ext uri="{FF2B5EF4-FFF2-40B4-BE49-F238E27FC236}">
                <a16:creationId xmlns:a16="http://schemas.microsoft.com/office/drawing/2014/main" id="{F66F6635-8DE0-CC0D-3ED6-FD20B0183021}"/>
              </a:ext>
            </a:extLst>
          </p:cNvPr>
          <p:cNvCxnSpPr>
            <a:cxnSpLocks/>
            <a:endCxn id="11" idx="1"/>
          </p:cNvCxnSpPr>
          <p:nvPr/>
        </p:nvCxnSpPr>
        <p:spPr>
          <a:xfrm>
            <a:off x="3078866" y="1956122"/>
            <a:ext cx="1666754" cy="793326"/>
          </a:xfrm>
          <a:prstGeom prst="bentConnector3">
            <a:avLst>
              <a:gd name="adj1" fmla="val 78472"/>
            </a:avLst>
          </a:prstGeom>
          <a:ln>
            <a:prstDash val="lgDash"/>
          </a:ln>
        </p:spPr>
        <p:style>
          <a:lnRef idx="3">
            <a:schemeClr val="accent2"/>
          </a:lnRef>
          <a:fillRef idx="0">
            <a:schemeClr val="accent2"/>
          </a:fillRef>
          <a:effectRef idx="2">
            <a:schemeClr val="accent2"/>
          </a:effectRef>
          <a:fontRef idx="minor">
            <a:schemeClr val="tx1"/>
          </a:fontRef>
        </p:style>
      </p:cxnSp>
      <p:pic>
        <p:nvPicPr>
          <p:cNvPr id="22" name="Picture 21" descr="A person with his hand on his face&#10;&#10;Description automatically generated with low confidence">
            <a:extLst>
              <a:ext uri="{FF2B5EF4-FFF2-40B4-BE49-F238E27FC236}">
                <a16:creationId xmlns:a16="http://schemas.microsoft.com/office/drawing/2014/main" id="{3330E239-C5EF-A9F4-2D75-5AC001967E69}"/>
              </a:ext>
            </a:extLst>
          </p:cNvPr>
          <p:cNvPicPr>
            <a:picLocks noChangeAspect="1"/>
          </p:cNvPicPr>
          <p:nvPr/>
        </p:nvPicPr>
        <p:blipFill rotWithShape="1">
          <a:blip r:embed="rId2">
            <a:alphaModFix amt="20000"/>
            <a:extLst>
              <a:ext uri="{BEBA8EAE-BF5A-486C-A8C5-ECC9F3942E4B}">
                <a14:imgProps xmlns:a14="http://schemas.microsoft.com/office/drawing/2010/main">
                  <a14:imgLayer r:embed="rId3">
                    <a14:imgEffect>
                      <a14:saturation sat="33000"/>
                    </a14:imgEffect>
                  </a14:imgLayer>
                </a14:imgProps>
              </a:ext>
            </a:extLst>
          </a:blip>
          <a:srcRect b="7953"/>
          <a:stretch/>
        </p:blipFill>
        <p:spPr>
          <a:xfrm>
            <a:off x="3175007" y="875680"/>
            <a:ext cx="9532168" cy="5982319"/>
          </a:xfrm>
          <a:prstGeom prst="rect">
            <a:avLst/>
          </a:prstGeom>
        </p:spPr>
      </p:pic>
    </p:spTree>
    <p:extLst>
      <p:ext uri="{BB962C8B-B14F-4D97-AF65-F5344CB8AC3E}">
        <p14:creationId xmlns:p14="http://schemas.microsoft.com/office/powerpoint/2010/main" val="380689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3050"/>
                            </p:stCondLst>
                            <p:childTnLst>
                              <p:par>
                                <p:cTn id="9" presetID="42" presetClass="entr" presetSubtype="0" fill="hold" grpId="0"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22" presetClass="entr" presetSubtype="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1000"/>
                                        <p:tgtEl>
                                          <p:spTgt spid="13"/>
                                        </p:tgtEl>
                                      </p:cBhvr>
                                    </p:animEffect>
                                  </p:childTnLst>
                                </p:cTn>
                              </p:par>
                            </p:childTnLst>
                          </p:cTn>
                        </p:par>
                        <p:par>
                          <p:cTn id="17" fill="hold">
                            <p:stCondLst>
                              <p:cond delay="4550"/>
                            </p:stCondLst>
                            <p:childTnLst>
                              <p:par>
                                <p:cTn id="18" presetID="42" presetClass="exit" presetSubtype="0" fill="hold" nodeType="afterEffect">
                                  <p:stCondLst>
                                    <p:cond delay="1500"/>
                                  </p:stCondLst>
                                  <p:childTnLst>
                                    <p:animEffect transition="out" filter="fade">
                                      <p:cBhvr>
                                        <p:cTn id="19" dur="1000"/>
                                        <p:tgtEl>
                                          <p:spTgt spid="22"/>
                                        </p:tgtEl>
                                      </p:cBhvr>
                                    </p:animEffect>
                                    <p:anim calcmode="lin" valueType="num">
                                      <p:cBhvr>
                                        <p:cTn id="20" dur="1000"/>
                                        <p:tgtEl>
                                          <p:spTgt spid="22"/>
                                        </p:tgtEl>
                                        <p:attrNameLst>
                                          <p:attrName>ppt_x</p:attrName>
                                        </p:attrNameLst>
                                      </p:cBhvr>
                                      <p:tavLst>
                                        <p:tav tm="0">
                                          <p:val>
                                            <p:strVal val="ppt_x"/>
                                          </p:val>
                                        </p:tav>
                                        <p:tav tm="100000">
                                          <p:val>
                                            <p:strVal val="ppt_x"/>
                                          </p:val>
                                        </p:tav>
                                      </p:tavLst>
                                    </p:anim>
                                    <p:anim calcmode="lin" valueType="num">
                                      <p:cBhvr>
                                        <p:cTn id="21" dur="1000"/>
                                        <p:tgtEl>
                                          <p:spTgt spid="22"/>
                                        </p:tgtEl>
                                        <p:attrNameLst>
                                          <p:attrName>ppt_y</p:attrName>
                                        </p:attrNameLst>
                                      </p:cBhvr>
                                      <p:tavLst>
                                        <p:tav tm="0">
                                          <p:val>
                                            <p:strVal val="ppt_y"/>
                                          </p:val>
                                        </p:tav>
                                        <p:tav tm="100000">
                                          <p:val>
                                            <p:strVal val="ppt_y+.1"/>
                                          </p:val>
                                        </p:tav>
                                      </p:tavLst>
                                    </p:anim>
                                    <p:set>
                                      <p:cBhvr>
                                        <p:cTn id="22" dur="1" fill="hold">
                                          <p:stCondLst>
                                            <p:cond delay="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person whispering to another person&#10;&#10;Description automatically generated with medium confidence">
            <a:extLst>
              <a:ext uri="{FF2B5EF4-FFF2-40B4-BE49-F238E27FC236}">
                <a16:creationId xmlns:a16="http://schemas.microsoft.com/office/drawing/2014/main" id="{A564EBC3-5979-CF53-F0D3-5C32BE1D8781}"/>
              </a:ext>
            </a:extLst>
          </p:cNvPr>
          <p:cNvPicPr>
            <a:picLocks noChangeAspect="1"/>
          </p:cNvPicPr>
          <p:nvPr/>
        </p:nvPicPr>
        <p:blipFill rotWithShape="1">
          <a:blip r:embed="rId2">
            <a:alphaModFix amt="20000"/>
          </a:blip>
          <a:srcRect t="13489"/>
          <a:stretch/>
        </p:blipFill>
        <p:spPr>
          <a:xfrm>
            <a:off x="13385" y="701167"/>
            <a:ext cx="16131488" cy="9308289"/>
          </a:xfrm>
          <a:prstGeom prst="rect">
            <a:avLst/>
          </a:prstGeom>
        </p:spPr>
      </p:pic>
      <p:sp>
        <p:nvSpPr>
          <p:cNvPr id="7" name="Title 6">
            <a:extLst>
              <a:ext uri="{FF2B5EF4-FFF2-40B4-BE49-F238E27FC236}">
                <a16:creationId xmlns:a16="http://schemas.microsoft.com/office/drawing/2014/main" id="{D70C8658-6BE7-8218-C3EF-AE9E2C269A31}"/>
              </a:ext>
            </a:extLst>
          </p:cNvPr>
          <p:cNvSpPr>
            <a:spLocks noGrp="1"/>
          </p:cNvSpPr>
          <p:nvPr>
            <p:ph type="title"/>
          </p:nvPr>
        </p:nvSpPr>
        <p:spPr/>
        <p:txBody>
          <a:bodyPr/>
          <a:lstStyle/>
          <a:p>
            <a:r>
              <a:rPr lang="en-US" dirty="0"/>
              <a:t>Our Core Values</a:t>
            </a:r>
          </a:p>
        </p:txBody>
      </p:sp>
      <p:sp>
        <p:nvSpPr>
          <p:cNvPr id="8" name="TextBox 7">
            <a:extLst>
              <a:ext uri="{FF2B5EF4-FFF2-40B4-BE49-F238E27FC236}">
                <a16:creationId xmlns:a16="http://schemas.microsoft.com/office/drawing/2014/main" id="{0A247AEA-A146-5376-FA51-5DDECAF5C8AD}"/>
              </a:ext>
            </a:extLst>
          </p:cNvPr>
          <p:cNvSpPr txBox="1"/>
          <p:nvPr/>
        </p:nvSpPr>
        <p:spPr>
          <a:xfrm>
            <a:off x="405115" y="1502688"/>
            <a:ext cx="4213185" cy="5355312"/>
          </a:xfrm>
          <a:prstGeom prst="rect">
            <a:avLst/>
          </a:prstGeom>
          <a:noFill/>
        </p:spPr>
        <p:txBody>
          <a:bodyPr wrap="square" rtlCol="0">
            <a:spAutoFit/>
          </a:bodyPr>
          <a:lstStyle/>
          <a:p>
            <a:r>
              <a:rPr lang="en-US" sz="4800" b="1" dirty="0">
                <a:solidFill>
                  <a:schemeClr val="bg1">
                    <a:lumMod val="85000"/>
                  </a:schemeClr>
                </a:solidFill>
              </a:rPr>
              <a:t>Integrity</a:t>
            </a:r>
          </a:p>
          <a:p>
            <a:r>
              <a:rPr lang="en-US" sz="4800" b="1" dirty="0"/>
              <a:t>Compassion</a:t>
            </a:r>
          </a:p>
          <a:p>
            <a:r>
              <a:rPr lang="en-US" sz="4800" b="1" dirty="0">
                <a:solidFill>
                  <a:schemeClr val="bg1">
                    <a:lumMod val="85000"/>
                  </a:schemeClr>
                </a:solidFill>
              </a:rPr>
              <a:t>Respect</a:t>
            </a:r>
          </a:p>
          <a:p>
            <a:r>
              <a:rPr lang="en-US" sz="4800" b="1" dirty="0">
                <a:solidFill>
                  <a:schemeClr val="bg1">
                    <a:lumMod val="85000"/>
                  </a:schemeClr>
                </a:solidFill>
              </a:rPr>
              <a:t>Cultural Sensitivity</a:t>
            </a:r>
          </a:p>
          <a:p>
            <a:r>
              <a:rPr lang="en-US" sz="4800" b="1" dirty="0">
                <a:solidFill>
                  <a:schemeClr val="bg1">
                    <a:lumMod val="85000"/>
                  </a:schemeClr>
                </a:solidFill>
              </a:rPr>
              <a:t>Quality</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2F955C55-CD1E-240E-DD30-CAEE286536B9}"/>
              </a:ext>
            </a:extLst>
          </p:cNvPr>
          <p:cNvSpPr txBox="1"/>
          <p:nvPr/>
        </p:nvSpPr>
        <p:spPr>
          <a:xfrm>
            <a:off x="4745620" y="1595286"/>
            <a:ext cx="6667018" cy="2677656"/>
          </a:xfrm>
          <a:prstGeom prst="rect">
            <a:avLst/>
          </a:prstGeom>
          <a:noFill/>
        </p:spPr>
        <p:txBody>
          <a:bodyPr wrap="square" rtlCol="0">
            <a:spAutoFit/>
          </a:bodyPr>
          <a:lstStyle/>
          <a:p>
            <a:pPr fontAlgn="base"/>
            <a:r>
              <a:rPr lang="en-US" sz="2400" dirty="0">
                <a:solidFill>
                  <a:srgbClr val="444444"/>
                </a:solidFill>
                <a:latin typeface="Libre Franklin" pitchFamily="2" charset="77"/>
              </a:rPr>
              <a:t>Compassion involves responding with kindness and sensitivity to the vulnerability and suffering of others who may be experiencing frightening changes in their lives, with the threat of losing their autonomy, dignity, control over their bodies, and the direction of their future lives.</a:t>
            </a:r>
          </a:p>
        </p:txBody>
      </p:sp>
      <p:cxnSp>
        <p:nvCxnSpPr>
          <p:cNvPr id="5" name="Elbow Connector 4">
            <a:extLst>
              <a:ext uri="{FF2B5EF4-FFF2-40B4-BE49-F238E27FC236}">
                <a16:creationId xmlns:a16="http://schemas.microsoft.com/office/drawing/2014/main" id="{A241CC36-1F3B-5F70-AB2F-286B15B3A969}"/>
              </a:ext>
            </a:extLst>
          </p:cNvPr>
          <p:cNvCxnSpPr>
            <a:cxnSpLocks/>
            <a:endCxn id="11" idx="1"/>
          </p:cNvCxnSpPr>
          <p:nvPr/>
        </p:nvCxnSpPr>
        <p:spPr>
          <a:xfrm>
            <a:off x="4271058" y="2731627"/>
            <a:ext cx="474562" cy="202487"/>
          </a:xfrm>
          <a:prstGeom prst="bentConnector3">
            <a:avLst>
              <a:gd name="adj1" fmla="val 50000"/>
            </a:avLst>
          </a:prstGeom>
          <a:ln>
            <a:prstDash val="lgDash"/>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920456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3050"/>
                            </p:stCondLst>
                            <p:childTnLst>
                              <p:par>
                                <p:cTn id="9" presetID="42" presetClass="entr" presetSubtype="0" fill="hold" grpId="0"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22"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1000"/>
                                        <p:tgtEl>
                                          <p:spTgt spid="5"/>
                                        </p:tgtEl>
                                      </p:cBhvr>
                                    </p:animEffect>
                                  </p:childTnLst>
                                </p:cTn>
                              </p:par>
                            </p:childTnLst>
                          </p:cTn>
                        </p:par>
                        <p:par>
                          <p:cTn id="17" fill="hold">
                            <p:stCondLst>
                              <p:cond delay="4550"/>
                            </p:stCondLst>
                            <p:childTnLst>
                              <p:par>
                                <p:cTn id="18" presetID="42" presetClass="exit" presetSubtype="0" fill="hold" nodeType="afterEffect">
                                  <p:stCondLst>
                                    <p:cond delay="1500"/>
                                  </p:stCondLst>
                                  <p:childTnLst>
                                    <p:animEffect transition="out" filter="fade">
                                      <p:cBhvr>
                                        <p:cTn id="19" dur="1000"/>
                                        <p:tgtEl>
                                          <p:spTgt spid="21"/>
                                        </p:tgtEl>
                                      </p:cBhvr>
                                    </p:animEffect>
                                    <p:anim calcmode="lin" valueType="num">
                                      <p:cBhvr>
                                        <p:cTn id="20" dur="1000"/>
                                        <p:tgtEl>
                                          <p:spTgt spid="21"/>
                                        </p:tgtEl>
                                        <p:attrNameLst>
                                          <p:attrName>ppt_x</p:attrName>
                                        </p:attrNameLst>
                                      </p:cBhvr>
                                      <p:tavLst>
                                        <p:tav tm="0">
                                          <p:val>
                                            <p:strVal val="ppt_x"/>
                                          </p:val>
                                        </p:tav>
                                        <p:tav tm="100000">
                                          <p:val>
                                            <p:strVal val="ppt_x"/>
                                          </p:val>
                                        </p:tav>
                                      </p:tavLst>
                                    </p:anim>
                                    <p:anim calcmode="lin" valueType="num">
                                      <p:cBhvr>
                                        <p:cTn id="21" dur="1000"/>
                                        <p:tgtEl>
                                          <p:spTgt spid="21"/>
                                        </p:tgtEl>
                                        <p:attrNameLst>
                                          <p:attrName>ppt_y</p:attrName>
                                        </p:attrNameLst>
                                      </p:cBhvr>
                                      <p:tavLst>
                                        <p:tav tm="0">
                                          <p:val>
                                            <p:strVal val="ppt_y"/>
                                          </p:val>
                                        </p:tav>
                                        <p:tav tm="100000">
                                          <p:val>
                                            <p:strVal val="ppt_y+.1"/>
                                          </p:val>
                                        </p:tav>
                                      </p:tavLst>
                                    </p:anim>
                                    <p:set>
                                      <p:cBhvr>
                                        <p:cTn id="22" dur="1" fill="hold">
                                          <p:stCondLst>
                                            <p:cond delay="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5BA63CA-7FE6-50E0-2988-860BA8D2475E}"/>
              </a:ext>
            </a:extLst>
          </p:cNvPr>
          <p:cNvPicPr>
            <a:picLocks noChangeAspect="1"/>
          </p:cNvPicPr>
          <p:nvPr/>
        </p:nvPicPr>
        <p:blipFill rotWithShape="1">
          <a:blip r:embed="rId2">
            <a:alphaModFix amt="35000"/>
          </a:blip>
          <a:srcRect t="22685" r="6871" b="28847"/>
          <a:stretch/>
        </p:blipFill>
        <p:spPr>
          <a:xfrm>
            <a:off x="1310877" y="875679"/>
            <a:ext cx="10881123" cy="5982321"/>
          </a:xfrm>
          <a:prstGeom prst="rect">
            <a:avLst/>
          </a:prstGeom>
        </p:spPr>
      </p:pic>
      <p:sp>
        <p:nvSpPr>
          <p:cNvPr id="7" name="Title 6">
            <a:extLst>
              <a:ext uri="{FF2B5EF4-FFF2-40B4-BE49-F238E27FC236}">
                <a16:creationId xmlns:a16="http://schemas.microsoft.com/office/drawing/2014/main" id="{D70C8658-6BE7-8218-C3EF-AE9E2C269A31}"/>
              </a:ext>
            </a:extLst>
          </p:cNvPr>
          <p:cNvSpPr>
            <a:spLocks noGrp="1"/>
          </p:cNvSpPr>
          <p:nvPr>
            <p:ph type="title"/>
          </p:nvPr>
        </p:nvSpPr>
        <p:spPr/>
        <p:txBody>
          <a:bodyPr/>
          <a:lstStyle/>
          <a:p>
            <a:r>
              <a:rPr lang="en-US" dirty="0"/>
              <a:t>Our Core Values</a:t>
            </a:r>
          </a:p>
        </p:txBody>
      </p:sp>
      <p:sp>
        <p:nvSpPr>
          <p:cNvPr id="8" name="TextBox 7">
            <a:extLst>
              <a:ext uri="{FF2B5EF4-FFF2-40B4-BE49-F238E27FC236}">
                <a16:creationId xmlns:a16="http://schemas.microsoft.com/office/drawing/2014/main" id="{0A247AEA-A146-5376-FA51-5DDECAF5C8AD}"/>
              </a:ext>
            </a:extLst>
          </p:cNvPr>
          <p:cNvSpPr txBox="1"/>
          <p:nvPr/>
        </p:nvSpPr>
        <p:spPr>
          <a:xfrm>
            <a:off x="405115" y="1502688"/>
            <a:ext cx="4213185" cy="5355312"/>
          </a:xfrm>
          <a:prstGeom prst="rect">
            <a:avLst/>
          </a:prstGeom>
          <a:noFill/>
        </p:spPr>
        <p:txBody>
          <a:bodyPr wrap="square" rtlCol="0">
            <a:spAutoFit/>
          </a:bodyPr>
          <a:lstStyle/>
          <a:p>
            <a:r>
              <a:rPr lang="en-US" sz="4800" b="1" dirty="0">
                <a:solidFill>
                  <a:schemeClr val="bg1">
                    <a:lumMod val="85000"/>
                  </a:schemeClr>
                </a:solidFill>
              </a:rPr>
              <a:t>Integrity</a:t>
            </a:r>
          </a:p>
          <a:p>
            <a:r>
              <a:rPr lang="en-US" sz="4800" b="1" dirty="0">
                <a:solidFill>
                  <a:schemeClr val="bg1">
                    <a:lumMod val="85000"/>
                  </a:schemeClr>
                </a:solidFill>
              </a:rPr>
              <a:t>Compassion</a:t>
            </a:r>
          </a:p>
          <a:p>
            <a:r>
              <a:rPr lang="en-US" sz="4800" b="1" dirty="0"/>
              <a:t>Respect</a:t>
            </a:r>
          </a:p>
          <a:p>
            <a:r>
              <a:rPr lang="en-US" sz="4800" b="1" dirty="0">
                <a:solidFill>
                  <a:schemeClr val="bg1">
                    <a:lumMod val="85000"/>
                  </a:schemeClr>
                </a:solidFill>
              </a:rPr>
              <a:t>Cultural Sensitivity</a:t>
            </a:r>
          </a:p>
          <a:p>
            <a:r>
              <a:rPr lang="en-US" sz="4800" b="1" dirty="0">
                <a:solidFill>
                  <a:schemeClr val="bg1">
                    <a:lumMod val="85000"/>
                  </a:schemeClr>
                </a:solidFill>
              </a:rPr>
              <a:t>Quality</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2F955C55-CD1E-240E-DD30-CAEE286536B9}"/>
              </a:ext>
            </a:extLst>
          </p:cNvPr>
          <p:cNvSpPr txBox="1"/>
          <p:nvPr/>
        </p:nvSpPr>
        <p:spPr>
          <a:xfrm>
            <a:off x="4745620" y="1595286"/>
            <a:ext cx="6667018" cy="2308324"/>
          </a:xfrm>
          <a:prstGeom prst="rect">
            <a:avLst/>
          </a:prstGeom>
          <a:noFill/>
        </p:spPr>
        <p:txBody>
          <a:bodyPr wrap="square" rtlCol="0">
            <a:spAutoFit/>
          </a:bodyPr>
          <a:lstStyle/>
          <a:p>
            <a:pPr fontAlgn="base"/>
            <a:r>
              <a:rPr lang="en-US" sz="2400" dirty="0">
                <a:solidFill>
                  <a:srgbClr val="444444"/>
                </a:solidFill>
                <a:latin typeface="Libre Franklin" pitchFamily="2" charset="77"/>
              </a:rPr>
              <a:t>Respect is listening to what others want, giving them information, and involving them in planning and decision-making, treating them with dignity and respect, and enabling them to have choice and control over their lives and the services they receive.</a:t>
            </a:r>
          </a:p>
        </p:txBody>
      </p:sp>
      <p:cxnSp>
        <p:nvCxnSpPr>
          <p:cNvPr id="5" name="Elbow Connector 4">
            <a:extLst>
              <a:ext uri="{FF2B5EF4-FFF2-40B4-BE49-F238E27FC236}">
                <a16:creationId xmlns:a16="http://schemas.microsoft.com/office/drawing/2014/main" id="{718AECCF-429C-150F-82C9-2C55A0E76DEC}"/>
              </a:ext>
            </a:extLst>
          </p:cNvPr>
          <p:cNvCxnSpPr>
            <a:cxnSpLocks/>
            <a:endCxn id="11" idx="1"/>
          </p:cNvCxnSpPr>
          <p:nvPr/>
        </p:nvCxnSpPr>
        <p:spPr>
          <a:xfrm flipV="1">
            <a:off x="3055716" y="2749448"/>
            <a:ext cx="1689904" cy="679552"/>
          </a:xfrm>
          <a:prstGeom prst="bentConnector3">
            <a:avLst>
              <a:gd name="adj1" fmla="val 76712"/>
            </a:avLst>
          </a:prstGeom>
          <a:ln>
            <a:prstDash val="lgDash"/>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753264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3050"/>
                            </p:stCondLst>
                            <p:childTnLst>
                              <p:par>
                                <p:cTn id="9" presetID="42" presetClass="entr" presetSubtype="0" fill="hold" grpId="0"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22"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1000"/>
                                        <p:tgtEl>
                                          <p:spTgt spid="5"/>
                                        </p:tgtEl>
                                      </p:cBhvr>
                                    </p:animEffect>
                                  </p:childTnLst>
                                </p:cTn>
                              </p:par>
                            </p:childTnLst>
                          </p:cTn>
                        </p:par>
                        <p:par>
                          <p:cTn id="17" fill="hold">
                            <p:stCondLst>
                              <p:cond delay="4550"/>
                            </p:stCondLst>
                            <p:childTnLst>
                              <p:par>
                                <p:cTn id="18" presetID="42" presetClass="exit" presetSubtype="0" fill="hold" nodeType="afterEffect">
                                  <p:stCondLst>
                                    <p:cond delay="1500"/>
                                  </p:stCondLst>
                                  <p:childTnLst>
                                    <p:animEffect transition="out" filter="fade">
                                      <p:cBhvr>
                                        <p:cTn id="19" dur="1000"/>
                                        <p:tgtEl>
                                          <p:spTgt spid="15"/>
                                        </p:tgtEl>
                                      </p:cBhvr>
                                    </p:animEffect>
                                    <p:anim calcmode="lin" valueType="num">
                                      <p:cBhvr>
                                        <p:cTn id="20" dur="1000"/>
                                        <p:tgtEl>
                                          <p:spTgt spid="15"/>
                                        </p:tgtEl>
                                        <p:attrNameLst>
                                          <p:attrName>ppt_x</p:attrName>
                                        </p:attrNameLst>
                                      </p:cBhvr>
                                      <p:tavLst>
                                        <p:tav tm="0">
                                          <p:val>
                                            <p:strVal val="ppt_x"/>
                                          </p:val>
                                        </p:tav>
                                        <p:tav tm="100000">
                                          <p:val>
                                            <p:strVal val="ppt_x"/>
                                          </p:val>
                                        </p:tav>
                                      </p:tavLst>
                                    </p:anim>
                                    <p:anim calcmode="lin" valueType="num">
                                      <p:cBhvr>
                                        <p:cTn id="21" dur="1000"/>
                                        <p:tgtEl>
                                          <p:spTgt spid="15"/>
                                        </p:tgtEl>
                                        <p:attrNameLst>
                                          <p:attrName>ppt_y</p:attrName>
                                        </p:attrNameLst>
                                      </p:cBhvr>
                                      <p:tavLst>
                                        <p:tav tm="0">
                                          <p:val>
                                            <p:strVal val="ppt_y"/>
                                          </p:val>
                                        </p:tav>
                                        <p:tav tm="100000">
                                          <p:val>
                                            <p:strVal val="ppt_y+.1"/>
                                          </p:val>
                                        </p:tav>
                                      </p:tavLst>
                                    </p:anim>
                                    <p:set>
                                      <p:cBhvr>
                                        <p:cTn id="2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descr="A couple of women posing for the camera&#10;&#10;Description automatically generated with medium confidence">
            <a:extLst>
              <a:ext uri="{FF2B5EF4-FFF2-40B4-BE49-F238E27FC236}">
                <a16:creationId xmlns:a16="http://schemas.microsoft.com/office/drawing/2014/main" id="{EA3111E9-9A1F-1941-51CD-57251AE04864}"/>
              </a:ext>
            </a:extLst>
          </p:cNvPr>
          <p:cNvPicPr>
            <a:picLocks noChangeAspect="1"/>
          </p:cNvPicPr>
          <p:nvPr/>
        </p:nvPicPr>
        <p:blipFill rotWithShape="1">
          <a:blip r:embed="rId2">
            <a:alphaModFix amt="20000"/>
          </a:blip>
          <a:srcRect t="1972" r="5516" b="29873"/>
          <a:stretch/>
        </p:blipFill>
        <p:spPr>
          <a:xfrm>
            <a:off x="-242046" y="875680"/>
            <a:ext cx="12434046" cy="5982320"/>
          </a:xfrm>
          <a:prstGeom prst="rect">
            <a:avLst/>
          </a:prstGeom>
        </p:spPr>
      </p:pic>
      <p:sp>
        <p:nvSpPr>
          <p:cNvPr id="7" name="Title 6">
            <a:extLst>
              <a:ext uri="{FF2B5EF4-FFF2-40B4-BE49-F238E27FC236}">
                <a16:creationId xmlns:a16="http://schemas.microsoft.com/office/drawing/2014/main" id="{D70C8658-6BE7-8218-C3EF-AE9E2C269A31}"/>
              </a:ext>
            </a:extLst>
          </p:cNvPr>
          <p:cNvSpPr>
            <a:spLocks noGrp="1"/>
          </p:cNvSpPr>
          <p:nvPr>
            <p:ph type="title"/>
          </p:nvPr>
        </p:nvSpPr>
        <p:spPr/>
        <p:txBody>
          <a:bodyPr/>
          <a:lstStyle/>
          <a:p>
            <a:r>
              <a:rPr lang="en-US" dirty="0"/>
              <a:t>Our Core Values</a:t>
            </a:r>
          </a:p>
        </p:txBody>
      </p:sp>
      <p:sp>
        <p:nvSpPr>
          <p:cNvPr id="8" name="TextBox 7">
            <a:extLst>
              <a:ext uri="{FF2B5EF4-FFF2-40B4-BE49-F238E27FC236}">
                <a16:creationId xmlns:a16="http://schemas.microsoft.com/office/drawing/2014/main" id="{0A247AEA-A146-5376-FA51-5DDECAF5C8AD}"/>
              </a:ext>
            </a:extLst>
          </p:cNvPr>
          <p:cNvSpPr txBox="1"/>
          <p:nvPr/>
        </p:nvSpPr>
        <p:spPr>
          <a:xfrm>
            <a:off x="405115" y="1502688"/>
            <a:ext cx="4213185" cy="5355312"/>
          </a:xfrm>
          <a:prstGeom prst="rect">
            <a:avLst/>
          </a:prstGeom>
          <a:noFill/>
        </p:spPr>
        <p:txBody>
          <a:bodyPr wrap="square" rtlCol="0">
            <a:spAutoFit/>
          </a:bodyPr>
          <a:lstStyle/>
          <a:p>
            <a:r>
              <a:rPr lang="en-US" sz="4800" b="1" dirty="0">
                <a:solidFill>
                  <a:schemeClr val="bg1">
                    <a:lumMod val="85000"/>
                  </a:schemeClr>
                </a:solidFill>
              </a:rPr>
              <a:t>Integrity</a:t>
            </a:r>
          </a:p>
          <a:p>
            <a:r>
              <a:rPr lang="en-US" sz="4800" b="1" dirty="0">
                <a:solidFill>
                  <a:schemeClr val="bg1">
                    <a:lumMod val="85000"/>
                  </a:schemeClr>
                </a:solidFill>
              </a:rPr>
              <a:t>Compassion</a:t>
            </a:r>
          </a:p>
          <a:p>
            <a:r>
              <a:rPr lang="en-US" sz="4800" b="1" dirty="0">
                <a:solidFill>
                  <a:schemeClr val="bg1">
                    <a:lumMod val="85000"/>
                  </a:schemeClr>
                </a:solidFill>
              </a:rPr>
              <a:t>Respect</a:t>
            </a:r>
          </a:p>
          <a:p>
            <a:r>
              <a:rPr lang="en-US" sz="4800" b="1" dirty="0"/>
              <a:t>Cultural Sensitivity</a:t>
            </a:r>
          </a:p>
          <a:p>
            <a:r>
              <a:rPr lang="en-US" sz="4800" b="1" dirty="0">
                <a:solidFill>
                  <a:schemeClr val="bg1">
                    <a:lumMod val="85000"/>
                  </a:schemeClr>
                </a:solidFill>
              </a:rPr>
              <a:t>Quality</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2F955C55-CD1E-240E-DD30-CAEE286536B9}"/>
              </a:ext>
            </a:extLst>
          </p:cNvPr>
          <p:cNvSpPr txBox="1"/>
          <p:nvPr/>
        </p:nvSpPr>
        <p:spPr>
          <a:xfrm>
            <a:off x="4745620" y="1595286"/>
            <a:ext cx="6667018" cy="2308324"/>
          </a:xfrm>
          <a:prstGeom prst="rect">
            <a:avLst/>
          </a:prstGeom>
          <a:noFill/>
        </p:spPr>
        <p:txBody>
          <a:bodyPr wrap="square" rtlCol="0">
            <a:spAutoFit/>
          </a:bodyPr>
          <a:lstStyle/>
          <a:p>
            <a:pPr fontAlgn="base"/>
            <a:r>
              <a:rPr lang="en-US" sz="2400" dirty="0">
                <a:solidFill>
                  <a:srgbClr val="444444"/>
                </a:solidFill>
                <a:latin typeface="Libre Franklin" pitchFamily="2" charset="77"/>
              </a:rPr>
              <a:t>Culturally Sensitive is described as care that reflects “The ability to be appropriately responsive to the attitudes, feelings, or circumstances of groups of people that share a common and distinctive racial, national, religious, linguistic, or cultural heritage.”</a:t>
            </a:r>
          </a:p>
        </p:txBody>
      </p:sp>
      <p:cxnSp>
        <p:nvCxnSpPr>
          <p:cNvPr id="26" name="Elbow Connector 25">
            <a:extLst>
              <a:ext uri="{FF2B5EF4-FFF2-40B4-BE49-F238E27FC236}">
                <a16:creationId xmlns:a16="http://schemas.microsoft.com/office/drawing/2014/main" id="{A88BC97E-6E29-DC6F-7508-0F66B3CBADE0}"/>
              </a:ext>
            </a:extLst>
          </p:cNvPr>
          <p:cNvCxnSpPr>
            <a:cxnSpLocks/>
            <a:endCxn id="11" idx="1"/>
          </p:cNvCxnSpPr>
          <p:nvPr/>
        </p:nvCxnSpPr>
        <p:spPr>
          <a:xfrm flipV="1">
            <a:off x="3125165" y="2749448"/>
            <a:ext cx="1620455" cy="1430896"/>
          </a:xfrm>
          <a:prstGeom prst="bentConnector3">
            <a:avLst>
              <a:gd name="adj1" fmla="val 75714"/>
            </a:avLst>
          </a:prstGeom>
          <a:ln>
            <a:prstDash val="lgDash"/>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00841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3050"/>
                            </p:stCondLst>
                            <p:childTnLst>
                              <p:par>
                                <p:cTn id="9" presetID="42" presetClass="entr" presetSubtype="0" fill="hold" grpId="0"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22" presetClass="entr" presetSubtype="8"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1000"/>
                                        <p:tgtEl>
                                          <p:spTgt spid="26"/>
                                        </p:tgtEl>
                                      </p:cBhvr>
                                    </p:animEffect>
                                  </p:childTnLst>
                                </p:cTn>
                              </p:par>
                            </p:childTnLst>
                          </p:cTn>
                        </p:par>
                        <p:par>
                          <p:cTn id="17" fill="hold">
                            <p:stCondLst>
                              <p:cond delay="4550"/>
                            </p:stCondLst>
                            <p:childTnLst>
                              <p:par>
                                <p:cTn id="18" presetID="42" presetClass="exit" presetSubtype="0" fill="hold" nodeType="afterEffect">
                                  <p:stCondLst>
                                    <p:cond delay="1500"/>
                                  </p:stCondLst>
                                  <p:childTnLst>
                                    <p:animEffect transition="out" filter="fade">
                                      <p:cBhvr>
                                        <p:cTn id="19" dur="1000"/>
                                        <p:tgtEl>
                                          <p:spTgt spid="37"/>
                                        </p:tgtEl>
                                      </p:cBhvr>
                                    </p:animEffect>
                                    <p:anim calcmode="lin" valueType="num">
                                      <p:cBhvr>
                                        <p:cTn id="20" dur="1000"/>
                                        <p:tgtEl>
                                          <p:spTgt spid="37"/>
                                        </p:tgtEl>
                                        <p:attrNameLst>
                                          <p:attrName>ppt_x</p:attrName>
                                        </p:attrNameLst>
                                      </p:cBhvr>
                                      <p:tavLst>
                                        <p:tav tm="0">
                                          <p:val>
                                            <p:strVal val="ppt_x"/>
                                          </p:val>
                                        </p:tav>
                                        <p:tav tm="100000">
                                          <p:val>
                                            <p:strVal val="ppt_x"/>
                                          </p:val>
                                        </p:tav>
                                      </p:tavLst>
                                    </p:anim>
                                    <p:anim calcmode="lin" valueType="num">
                                      <p:cBhvr>
                                        <p:cTn id="21" dur="1000"/>
                                        <p:tgtEl>
                                          <p:spTgt spid="37"/>
                                        </p:tgtEl>
                                        <p:attrNameLst>
                                          <p:attrName>ppt_y</p:attrName>
                                        </p:attrNameLst>
                                      </p:cBhvr>
                                      <p:tavLst>
                                        <p:tav tm="0">
                                          <p:val>
                                            <p:strVal val="ppt_y"/>
                                          </p:val>
                                        </p:tav>
                                        <p:tav tm="100000">
                                          <p:val>
                                            <p:strVal val="ppt_y+.1"/>
                                          </p:val>
                                        </p:tav>
                                      </p:tavLst>
                                    </p:anim>
                                    <p:set>
                                      <p:cBhvr>
                                        <p:cTn id="22" dur="1" fill="hold">
                                          <p:stCondLst>
                                            <p:cond delay="9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A picture containing person, wall, clothing, indoor&#10;&#10;Description automatically generated">
            <a:extLst>
              <a:ext uri="{FF2B5EF4-FFF2-40B4-BE49-F238E27FC236}">
                <a16:creationId xmlns:a16="http://schemas.microsoft.com/office/drawing/2014/main" id="{83196641-AFB7-091D-2F24-6F6CF1F4BF10}"/>
              </a:ext>
            </a:extLst>
          </p:cNvPr>
          <p:cNvPicPr>
            <a:picLocks noChangeAspect="1"/>
          </p:cNvPicPr>
          <p:nvPr/>
        </p:nvPicPr>
        <p:blipFill rotWithShape="1">
          <a:blip r:embed="rId2">
            <a:alphaModFix amt="35000"/>
          </a:blip>
          <a:srcRect t="11244" r="6664" b="23043"/>
          <a:stretch/>
        </p:blipFill>
        <p:spPr>
          <a:xfrm>
            <a:off x="-45529" y="875680"/>
            <a:ext cx="12237529" cy="5982320"/>
          </a:xfrm>
          <a:prstGeom prst="rect">
            <a:avLst/>
          </a:prstGeom>
        </p:spPr>
      </p:pic>
      <p:sp>
        <p:nvSpPr>
          <p:cNvPr id="7" name="Title 6">
            <a:extLst>
              <a:ext uri="{FF2B5EF4-FFF2-40B4-BE49-F238E27FC236}">
                <a16:creationId xmlns:a16="http://schemas.microsoft.com/office/drawing/2014/main" id="{D70C8658-6BE7-8218-C3EF-AE9E2C269A31}"/>
              </a:ext>
            </a:extLst>
          </p:cNvPr>
          <p:cNvSpPr>
            <a:spLocks noGrp="1"/>
          </p:cNvSpPr>
          <p:nvPr>
            <p:ph type="title"/>
          </p:nvPr>
        </p:nvSpPr>
        <p:spPr/>
        <p:txBody>
          <a:bodyPr/>
          <a:lstStyle/>
          <a:p>
            <a:r>
              <a:rPr lang="en-US" dirty="0"/>
              <a:t>Our Core Values</a:t>
            </a:r>
          </a:p>
        </p:txBody>
      </p:sp>
      <p:sp>
        <p:nvSpPr>
          <p:cNvPr id="8" name="TextBox 7">
            <a:extLst>
              <a:ext uri="{FF2B5EF4-FFF2-40B4-BE49-F238E27FC236}">
                <a16:creationId xmlns:a16="http://schemas.microsoft.com/office/drawing/2014/main" id="{0A247AEA-A146-5376-FA51-5DDECAF5C8AD}"/>
              </a:ext>
            </a:extLst>
          </p:cNvPr>
          <p:cNvSpPr txBox="1"/>
          <p:nvPr/>
        </p:nvSpPr>
        <p:spPr>
          <a:xfrm>
            <a:off x="405115" y="1502688"/>
            <a:ext cx="4213185" cy="5355312"/>
          </a:xfrm>
          <a:prstGeom prst="rect">
            <a:avLst/>
          </a:prstGeom>
          <a:noFill/>
        </p:spPr>
        <p:txBody>
          <a:bodyPr wrap="square" rtlCol="0">
            <a:spAutoFit/>
          </a:bodyPr>
          <a:lstStyle/>
          <a:p>
            <a:r>
              <a:rPr lang="en-US" sz="4800" b="1" dirty="0">
                <a:solidFill>
                  <a:schemeClr val="bg1">
                    <a:lumMod val="85000"/>
                  </a:schemeClr>
                </a:solidFill>
              </a:rPr>
              <a:t>Integrity</a:t>
            </a:r>
          </a:p>
          <a:p>
            <a:r>
              <a:rPr lang="en-US" sz="4800" b="1" dirty="0">
                <a:solidFill>
                  <a:schemeClr val="bg1">
                    <a:lumMod val="85000"/>
                  </a:schemeClr>
                </a:solidFill>
              </a:rPr>
              <a:t>Compassion</a:t>
            </a:r>
          </a:p>
          <a:p>
            <a:r>
              <a:rPr lang="en-US" sz="4800" b="1" dirty="0">
                <a:solidFill>
                  <a:schemeClr val="bg1">
                    <a:lumMod val="85000"/>
                  </a:schemeClr>
                </a:solidFill>
              </a:rPr>
              <a:t>Respect</a:t>
            </a:r>
          </a:p>
          <a:p>
            <a:r>
              <a:rPr lang="en-US" sz="4800" b="1" dirty="0">
                <a:solidFill>
                  <a:schemeClr val="bg1">
                    <a:lumMod val="85000"/>
                  </a:schemeClr>
                </a:solidFill>
              </a:rPr>
              <a:t>Cultural Sensitivity</a:t>
            </a:r>
          </a:p>
          <a:p>
            <a:r>
              <a:rPr lang="en-US" sz="4800" b="1" dirty="0"/>
              <a:t>Quality</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2F955C55-CD1E-240E-DD30-CAEE286536B9}"/>
              </a:ext>
            </a:extLst>
          </p:cNvPr>
          <p:cNvSpPr txBox="1"/>
          <p:nvPr/>
        </p:nvSpPr>
        <p:spPr>
          <a:xfrm>
            <a:off x="4745620" y="1595286"/>
            <a:ext cx="6667018" cy="1200329"/>
          </a:xfrm>
          <a:prstGeom prst="rect">
            <a:avLst/>
          </a:prstGeom>
          <a:noFill/>
        </p:spPr>
        <p:txBody>
          <a:bodyPr wrap="square" rtlCol="0">
            <a:spAutoFit/>
          </a:bodyPr>
          <a:lstStyle/>
          <a:p>
            <a:pPr fontAlgn="base"/>
            <a:r>
              <a:rPr lang="en-US" sz="2400" dirty="0">
                <a:solidFill>
                  <a:srgbClr val="444444"/>
                </a:solidFill>
                <a:latin typeface="Libre Franklin" pitchFamily="2" charset="77"/>
              </a:rPr>
              <a:t>Quality is the extent to which health care services provided to individuals improves their desired health outcomes.</a:t>
            </a:r>
          </a:p>
        </p:txBody>
      </p:sp>
      <p:cxnSp>
        <p:nvCxnSpPr>
          <p:cNvPr id="17" name="Elbow Connector 16">
            <a:extLst>
              <a:ext uri="{FF2B5EF4-FFF2-40B4-BE49-F238E27FC236}">
                <a16:creationId xmlns:a16="http://schemas.microsoft.com/office/drawing/2014/main" id="{C90095DD-96AC-645E-575B-312EC08FA92D}"/>
              </a:ext>
            </a:extLst>
          </p:cNvPr>
          <p:cNvCxnSpPr>
            <a:cxnSpLocks/>
          </p:cNvCxnSpPr>
          <p:nvPr/>
        </p:nvCxnSpPr>
        <p:spPr>
          <a:xfrm rot="5400000" flipH="1" flipV="1">
            <a:off x="1960040" y="3001762"/>
            <a:ext cx="3464570" cy="1851946"/>
          </a:xfrm>
          <a:prstGeom prst="bentConnector3">
            <a:avLst>
              <a:gd name="adj1" fmla="val 221"/>
            </a:avLst>
          </a:prstGeom>
          <a:ln>
            <a:prstDash val="lgDash"/>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01199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3050"/>
                            </p:stCondLst>
                            <p:childTnLst>
                              <p:par>
                                <p:cTn id="9" presetID="42" presetClass="entr" presetSubtype="0" fill="hold" grpId="0"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1000"/>
                                        <p:tgtEl>
                                          <p:spTgt spid="17"/>
                                        </p:tgtEl>
                                      </p:cBhvr>
                                    </p:animEffect>
                                  </p:childTnLst>
                                </p:cTn>
                              </p:par>
                            </p:childTnLst>
                          </p:cTn>
                        </p:par>
                        <p:par>
                          <p:cTn id="17" fill="hold">
                            <p:stCondLst>
                              <p:cond delay="4550"/>
                            </p:stCondLst>
                            <p:childTnLst>
                              <p:par>
                                <p:cTn id="18" presetID="42" presetClass="exit" presetSubtype="0" fill="hold" nodeType="afterEffect">
                                  <p:stCondLst>
                                    <p:cond delay="1500"/>
                                  </p:stCondLst>
                                  <p:childTnLst>
                                    <p:animEffect transition="out" filter="fade">
                                      <p:cBhvr>
                                        <p:cTn id="19" dur="1000"/>
                                        <p:tgtEl>
                                          <p:spTgt spid="25"/>
                                        </p:tgtEl>
                                      </p:cBhvr>
                                    </p:animEffect>
                                    <p:anim calcmode="lin" valueType="num">
                                      <p:cBhvr>
                                        <p:cTn id="20" dur="1000"/>
                                        <p:tgtEl>
                                          <p:spTgt spid="25"/>
                                        </p:tgtEl>
                                        <p:attrNameLst>
                                          <p:attrName>ppt_x</p:attrName>
                                        </p:attrNameLst>
                                      </p:cBhvr>
                                      <p:tavLst>
                                        <p:tav tm="0">
                                          <p:val>
                                            <p:strVal val="ppt_x"/>
                                          </p:val>
                                        </p:tav>
                                        <p:tav tm="100000">
                                          <p:val>
                                            <p:strVal val="ppt_x"/>
                                          </p:val>
                                        </p:tav>
                                      </p:tavLst>
                                    </p:anim>
                                    <p:anim calcmode="lin" valueType="num">
                                      <p:cBhvr>
                                        <p:cTn id="21" dur="1000"/>
                                        <p:tgtEl>
                                          <p:spTgt spid="25"/>
                                        </p:tgtEl>
                                        <p:attrNameLst>
                                          <p:attrName>ppt_y</p:attrName>
                                        </p:attrNameLst>
                                      </p:cBhvr>
                                      <p:tavLst>
                                        <p:tav tm="0">
                                          <p:val>
                                            <p:strVal val="ppt_y"/>
                                          </p:val>
                                        </p:tav>
                                        <p:tav tm="100000">
                                          <p:val>
                                            <p:strVal val="ppt_y+.1"/>
                                          </p:val>
                                        </p:tav>
                                      </p:tavLst>
                                    </p:anim>
                                    <p:set>
                                      <p:cBhvr>
                                        <p:cTn id="22" dur="1" fill="hold">
                                          <p:stCondLst>
                                            <p:cond delay="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3BB8076-09C9-8E18-7877-F18ACE1DD79D}"/>
              </a:ext>
            </a:extLst>
          </p:cNvPr>
          <p:cNvPicPr>
            <a:picLocks noChangeAspect="1"/>
          </p:cNvPicPr>
          <p:nvPr/>
        </p:nvPicPr>
        <p:blipFill>
          <a:blip r:embed="rId2">
            <a:alphaModFix amt="20000"/>
          </a:blip>
          <a:srcRect t="13663" b="13663"/>
          <a:stretch/>
        </p:blipFill>
        <p:spPr>
          <a:xfrm>
            <a:off x="1" y="960699"/>
            <a:ext cx="12192000" cy="5897301"/>
          </a:xfrm>
          <a:prstGeom prst="rect">
            <a:avLst/>
          </a:prstGeom>
        </p:spPr>
      </p:pic>
      <p:sp>
        <p:nvSpPr>
          <p:cNvPr id="4" name="Text Placeholder 3">
            <a:extLst>
              <a:ext uri="{FF2B5EF4-FFF2-40B4-BE49-F238E27FC236}">
                <a16:creationId xmlns:a16="http://schemas.microsoft.com/office/drawing/2014/main" id="{D2436754-17CD-CFE2-784F-A93656B4BBE9}"/>
              </a:ext>
            </a:extLst>
          </p:cNvPr>
          <p:cNvSpPr>
            <a:spLocks noGrp="1"/>
          </p:cNvSpPr>
          <p:nvPr>
            <p:ph type="body" idx="1"/>
          </p:nvPr>
        </p:nvSpPr>
        <p:spPr/>
        <p:txBody>
          <a:bodyPr/>
          <a:lstStyle/>
          <a:p>
            <a:r>
              <a:rPr lang="en-US" dirty="0"/>
              <a:t>Our community experiences significant trauma. </a:t>
            </a:r>
          </a:p>
          <a:p>
            <a:r>
              <a:rPr lang="en-US" dirty="0"/>
              <a:t>In 2016, more than 40% of children (less than 18 years) statewide had experienced one or more Adverse Childhood Experiences (ACEs), and more than 18% of children had experienced at least two. Among the state’s youngest children (under five years of age), 33% had experienced one or more ACEs. As children in families living in </a:t>
            </a:r>
          </a:p>
          <a:p>
            <a:r>
              <a:rPr lang="en-US" dirty="0"/>
              <a:t>poverty are particularly vulnerable to ACEs due to food insecurity, housing instability, and other financial stressors, we know that our community members have higher rates of ACEs. These in turn can lead to long-term disparities in health outcomes. Health disparities indicators show a clear need in urban Trenton when compared to the more suburban areas of Mercer County. </a:t>
            </a:r>
          </a:p>
          <a:p>
            <a:endParaRPr lang="en-US" dirty="0"/>
          </a:p>
          <a:p>
            <a:endParaRPr lang="en-US" dirty="0"/>
          </a:p>
        </p:txBody>
      </p:sp>
      <p:sp>
        <p:nvSpPr>
          <p:cNvPr id="3" name="Title 2">
            <a:extLst>
              <a:ext uri="{FF2B5EF4-FFF2-40B4-BE49-F238E27FC236}">
                <a16:creationId xmlns:a16="http://schemas.microsoft.com/office/drawing/2014/main" id="{92EC3D08-7740-CA3C-5BD1-6A06DB4A9595}"/>
              </a:ext>
            </a:extLst>
          </p:cNvPr>
          <p:cNvSpPr>
            <a:spLocks noGrp="1"/>
          </p:cNvSpPr>
          <p:nvPr>
            <p:ph type="title"/>
          </p:nvPr>
        </p:nvSpPr>
        <p:spPr/>
        <p:txBody>
          <a:bodyPr/>
          <a:lstStyle/>
          <a:p>
            <a:r>
              <a:rPr lang="en-US" dirty="0"/>
              <a:t>Our Community</a:t>
            </a:r>
          </a:p>
        </p:txBody>
      </p:sp>
      <p:pic>
        <p:nvPicPr>
          <p:cNvPr id="5" name="Picture 4">
            <a:extLst>
              <a:ext uri="{FF2B5EF4-FFF2-40B4-BE49-F238E27FC236}">
                <a16:creationId xmlns:a16="http://schemas.microsoft.com/office/drawing/2014/main" id="{3B8919D0-F5EF-E524-1239-E99E4301C10E}"/>
              </a:ext>
            </a:extLst>
          </p:cNvPr>
          <p:cNvPicPr>
            <a:picLocks noChangeAspect="1"/>
          </p:cNvPicPr>
          <p:nvPr/>
        </p:nvPicPr>
        <p:blipFill>
          <a:blip r:embed="rId3"/>
          <a:stretch>
            <a:fillRect/>
          </a:stretch>
        </p:blipFill>
        <p:spPr>
          <a:xfrm>
            <a:off x="6732588" y="4982852"/>
            <a:ext cx="2331549" cy="1475821"/>
          </a:xfrm>
          <a:prstGeom prst="rect">
            <a:avLst/>
          </a:prstGeom>
        </p:spPr>
      </p:pic>
      <p:sp>
        <p:nvSpPr>
          <p:cNvPr id="6" name="TextBox 5">
            <a:extLst>
              <a:ext uri="{FF2B5EF4-FFF2-40B4-BE49-F238E27FC236}">
                <a16:creationId xmlns:a16="http://schemas.microsoft.com/office/drawing/2014/main" id="{BE6E7085-E543-4261-5CD0-34F2BD44FF8F}"/>
              </a:ext>
            </a:extLst>
          </p:cNvPr>
          <p:cNvSpPr txBox="1"/>
          <p:nvPr/>
        </p:nvSpPr>
        <p:spPr>
          <a:xfrm>
            <a:off x="2813526" y="4826909"/>
            <a:ext cx="3044141" cy="1323439"/>
          </a:xfrm>
          <a:prstGeom prst="rect">
            <a:avLst/>
          </a:prstGeom>
          <a:noFill/>
        </p:spPr>
        <p:txBody>
          <a:bodyPr wrap="square" rtlCol="0">
            <a:spAutoFit/>
          </a:bodyPr>
          <a:lstStyle/>
          <a:p>
            <a:r>
              <a:rPr lang="en-US" sz="8000" b="1" dirty="0">
                <a:latin typeface="Helvetica Neue" panose="02000503000000020004" pitchFamily="2" charset="0"/>
                <a:ea typeface="Helvetica Neue" panose="02000503000000020004" pitchFamily="2" charset="0"/>
                <a:cs typeface="Helvetica Neue" panose="02000503000000020004" pitchFamily="2" charset="0"/>
              </a:rPr>
              <a:t>ACEs</a:t>
            </a:r>
            <a:r>
              <a:rPr lang="en-US" sz="5400" dirty="0">
                <a:latin typeface="Helvetica Neue" panose="02000503000000020004" pitchFamily="2" charset="0"/>
                <a:ea typeface="Helvetica Neue" panose="02000503000000020004" pitchFamily="2" charset="0"/>
                <a:cs typeface="Helvetica Neue" panose="02000503000000020004" pitchFamily="2" charset="0"/>
              </a:rPr>
              <a:t>.</a:t>
            </a:r>
          </a:p>
        </p:txBody>
      </p:sp>
      <p:sp>
        <p:nvSpPr>
          <p:cNvPr id="7" name="TextBox 6">
            <a:extLst>
              <a:ext uri="{FF2B5EF4-FFF2-40B4-BE49-F238E27FC236}">
                <a16:creationId xmlns:a16="http://schemas.microsoft.com/office/drawing/2014/main" id="{BFFB038E-027C-4037-5415-BCDB834DC40A}"/>
              </a:ext>
            </a:extLst>
          </p:cNvPr>
          <p:cNvSpPr txBox="1"/>
          <p:nvPr/>
        </p:nvSpPr>
        <p:spPr>
          <a:xfrm>
            <a:off x="2731298" y="5965682"/>
            <a:ext cx="3126369" cy="369332"/>
          </a:xfrm>
          <a:prstGeom prst="rect">
            <a:avLst/>
          </a:prstGeom>
          <a:noFill/>
        </p:spPr>
        <p:txBody>
          <a:bodyPr wrap="none" rtlCol="0">
            <a:spAutoFit/>
          </a:bodyPr>
          <a:lstStyle/>
          <a:p>
            <a:r>
              <a:rPr lang="en-US" dirty="0"/>
              <a:t>Adverse Childhood Experiences</a:t>
            </a:r>
          </a:p>
        </p:txBody>
      </p:sp>
    </p:spTree>
    <p:extLst>
      <p:ext uri="{BB962C8B-B14F-4D97-AF65-F5344CB8AC3E}">
        <p14:creationId xmlns:p14="http://schemas.microsoft.com/office/powerpoint/2010/main" val="259339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6" presetClass="entr" presetSubtype="2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3000"/>
                                        <p:tgtEl>
                                          <p:spTgt spid="8"/>
                                        </p:tgtEl>
                                      </p:cBhvr>
                                    </p:animEffect>
                                  </p:childTnLst>
                                </p:cTn>
                              </p:par>
                            </p:childTnLst>
                          </p:cTn>
                        </p:par>
                        <p:par>
                          <p:cTn id="24" fill="hold">
                            <p:stCondLst>
                              <p:cond delay="4000"/>
                            </p:stCondLst>
                            <p:childTnLst>
                              <p:par>
                                <p:cTn id="25" presetID="2" presetClass="entr" presetSubtype="8" decel="5000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0-#ppt_w/2"/>
                                          </p:val>
                                        </p:tav>
                                        <p:tav tm="100000">
                                          <p:val>
                                            <p:strVal val="#ppt_x"/>
                                          </p:val>
                                        </p:tav>
                                      </p:tavLst>
                                    </p:anim>
                                    <p:anim calcmode="lin" valueType="num">
                                      <p:cBhvr additive="base">
                                        <p:cTn id="28" dur="3000" fill="hold"/>
                                        <p:tgtEl>
                                          <p:spTgt spid="6"/>
                                        </p:tgtEl>
                                        <p:attrNameLst>
                                          <p:attrName>ppt_y</p:attrName>
                                        </p:attrNameLst>
                                      </p:cBhvr>
                                      <p:tavLst>
                                        <p:tav tm="0">
                                          <p:val>
                                            <p:strVal val="#ppt_y"/>
                                          </p:val>
                                        </p:tav>
                                        <p:tav tm="100000">
                                          <p:val>
                                            <p:strVal val="#ppt_y"/>
                                          </p:val>
                                        </p:tav>
                                      </p:tavLst>
                                    </p:anim>
                                  </p:childTnLst>
                                </p:cTn>
                              </p:par>
                              <p:par>
                                <p:cTn id="29" presetID="2" presetClass="entr" presetSubtype="8" decel="5000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2" presetClass="entr" presetSubtype="2" decel="5000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1+#ppt_w/2"/>
                                          </p:val>
                                        </p:tav>
                                        <p:tav tm="100000">
                                          <p:val>
                                            <p:strVal val="#ppt_x"/>
                                          </p:val>
                                        </p:tav>
                                      </p:tavLst>
                                    </p:anim>
                                    <p:anim calcmode="lin" valueType="num">
                                      <p:cBhvr additive="base">
                                        <p:cTn id="36"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DF71EBB-57FF-42EE-D2D6-200C1B69316B}"/>
              </a:ext>
            </a:extLst>
          </p:cNvPr>
          <p:cNvPicPr>
            <a:picLocks noChangeAspect="1"/>
          </p:cNvPicPr>
          <p:nvPr/>
        </p:nvPicPr>
        <p:blipFill>
          <a:blip r:embed="rId2">
            <a:alphaModFix amt="20000"/>
          </a:blip>
          <a:srcRect t="13663" b="13663"/>
          <a:stretch/>
        </p:blipFill>
        <p:spPr>
          <a:xfrm>
            <a:off x="1" y="960699"/>
            <a:ext cx="12192000" cy="5897301"/>
          </a:xfrm>
          <a:prstGeom prst="rect">
            <a:avLst/>
          </a:prstGeom>
        </p:spPr>
      </p:pic>
      <p:sp>
        <p:nvSpPr>
          <p:cNvPr id="4" name="Text Placeholder 3">
            <a:extLst>
              <a:ext uri="{FF2B5EF4-FFF2-40B4-BE49-F238E27FC236}">
                <a16:creationId xmlns:a16="http://schemas.microsoft.com/office/drawing/2014/main" id="{D2436754-17CD-CFE2-784F-A93656B4BBE9}"/>
              </a:ext>
            </a:extLst>
          </p:cNvPr>
          <p:cNvSpPr>
            <a:spLocks noGrp="1"/>
          </p:cNvSpPr>
          <p:nvPr>
            <p:ph idx="1"/>
          </p:nvPr>
        </p:nvSpPr>
        <p:spPr>
          <a:xfrm>
            <a:off x="838200" y="1825625"/>
            <a:ext cx="10515600" cy="1413930"/>
          </a:xfrm>
        </p:spPr>
        <p:txBody>
          <a:bodyPr/>
          <a:lstStyle/>
          <a:p>
            <a:pPr marL="0" indent="0">
              <a:buNone/>
            </a:pPr>
            <a:r>
              <a:rPr lang="en-US" sz="2000" dirty="0">
                <a:solidFill>
                  <a:schemeClr val="bg2">
                    <a:lumMod val="50000"/>
                  </a:schemeClr>
                </a:solidFill>
              </a:rPr>
              <a:t>While our community has noteworthy strengths, it also has significant challenges to overcome. HJAHC’s service area is concentrated in the city of Trenton with a population of over </a:t>
            </a:r>
            <a:r>
              <a:rPr lang="en-US" sz="2000" b="1" dirty="0">
                <a:solidFill>
                  <a:schemeClr val="bg2">
                    <a:lumMod val="50000"/>
                  </a:schemeClr>
                </a:solidFill>
              </a:rPr>
              <a:t>82,000</a:t>
            </a:r>
            <a:r>
              <a:rPr lang="en-US" sz="2000" dirty="0">
                <a:solidFill>
                  <a:schemeClr val="bg2">
                    <a:lumMod val="50000"/>
                  </a:schemeClr>
                </a:solidFill>
              </a:rPr>
              <a:t>. Sectors reflecting strong need in the cities of Lawrence and Hightstown are also included in our service area. </a:t>
            </a:r>
          </a:p>
          <a:p>
            <a:endParaRPr lang="en-US" dirty="0"/>
          </a:p>
          <a:p>
            <a:endParaRPr lang="en-US" dirty="0"/>
          </a:p>
        </p:txBody>
      </p:sp>
      <p:sp>
        <p:nvSpPr>
          <p:cNvPr id="23" name="TextBox 22">
            <a:extLst>
              <a:ext uri="{FF2B5EF4-FFF2-40B4-BE49-F238E27FC236}">
                <a16:creationId xmlns:a16="http://schemas.microsoft.com/office/drawing/2014/main" id="{DD5D4963-B5EE-EF38-E52E-3B64D9A014CA}"/>
              </a:ext>
            </a:extLst>
          </p:cNvPr>
          <p:cNvSpPr txBox="1"/>
          <p:nvPr/>
        </p:nvSpPr>
        <p:spPr>
          <a:xfrm>
            <a:off x="702543" y="3274866"/>
            <a:ext cx="5914663" cy="1985159"/>
          </a:xfrm>
          <a:prstGeom prst="rect">
            <a:avLst/>
          </a:prstGeom>
          <a:noFill/>
        </p:spPr>
        <p:txBody>
          <a:bodyPr wrap="square" rtlCol="0">
            <a:spAutoFit/>
          </a:bodyPr>
          <a:lstStyle/>
          <a:p>
            <a:r>
              <a:rPr lang="en-US" sz="12300" b="1" dirty="0">
                <a:latin typeface="Helvetica Neue" panose="02000503000000020004" pitchFamily="2" charset="0"/>
                <a:ea typeface="Helvetica Neue" panose="02000503000000020004" pitchFamily="2" charset="0"/>
                <a:cs typeface="Helvetica Neue" panose="02000503000000020004" pitchFamily="2" charset="0"/>
              </a:rPr>
              <a:t>82,000</a:t>
            </a:r>
          </a:p>
        </p:txBody>
      </p:sp>
      <p:sp>
        <p:nvSpPr>
          <p:cNvPr id="25" name="TextBox 24">
            <a:extLst>
              <a:ext uri="{FF2B5EF4-FFF2-40B4-BE49-F238E27FC236}">
                <a16:creationId xmlns:a16="http://schemas.microsoft.com/office/drawing/2014/main" id="{7B646E9B-3D73-064F-3869-B81E502669D8}"/>
              </a:ext>
            </a:extLst>
          </p:cNvPr>
          <p:cNvSpPr txBox="1"/>
          <p:nvPr/>
        </p:nvSpPr>
        <p:spPr>
          <a:xfrm>
            <a:off x="837344" y="3136612"/>
            <a:ext cx="3812903" cy="584775"/>
          </a:xfrm>
          <a:prstGeom prst="rect">
            <a:avLst/>
          </a:prstGeom>
          <a:noFill/>
        </p:spPr>
        <p:txBody>
          <a:bodyPr wrap="none" rtlCol="0">
            <a:spAutoFit/>
          </a:bodyPr>
          <a:lstStyle/>
          <a:p>
            <a:r>
              <a:rPr lang="en-US" sz="3200" dirty="0"/>
              <a:t>Population of Trenton</a:t>
            </a:r>
          </a:p>
        </p:txBody>
      </p:sp>
      <p:pic>
        <p:nvPicPr>
          <p:cNvPr id="3" name="Picture 2" descr="A picture containing text&#10;&#10;Description automatically generated">
            <a:extLst>
              <a:ext uri="{FF2B5EF4-FFF2-40B4-BE49-F238E27FC236}">
                <a16:creationId xmlns:a16="http://schemas.microsoft.com/office/drawing/2014/main" id="{66ECD74D-CC5A-BFA6-BE95-71A02C683F48}"/>
              </a:ext>
            </a:extLst>
          </p:cNvPr>
          <p:cNvPicPr>
            <a:picLocks noChangeAspect="1"/>
          </p:cNvPicPr>
          <p:nvPr/>
        </p:nvPicPr>
        <p:blipFill>
          <a:blip r:embed="rId3"/>
          <a:stretch>
            <a:fillRect/>
          </a:stretch>
        </p:blipFill>
        <p:spPr>
          <a:xfrm>
            <a:off x="837344" y="4838611"/>
            <a:ext cx="2101351" cy="1902276"/>
          </a:xfrm>
          <a:prstGeom prst="rect">
            <a:avLst/>
          </a:prstGeom>
        </p:spPr>
      </p:pic>
      <p:pic>
        <p:nvPicPr>
          <p:cNvPr id="13" name="Picture 12" descr="A picture containing text, sign&#10;&#10;Description automatically generated">
            <a:extLst>
              <a:ext uri="{FF2B5EF4-FFF2-40B4-BE49-F238E27FC236}">
                <a16:creationId xmlns:a16="http://schemas.microsoft.com/office/drawing/2014/main" id="{D11805C7-8E9E-22FE-4429-44542429C79F}"/>
              </a:ext>
            </a:extLst>
          </p:cNvPr>
          <p:cNvPicPr>
            <a:picLocks noChangeAspect="1"/>
          </p:cNvPicPr>
          <p:nvPr/>
        </p:nvPicPr>
        <p:blipFill>
          <a:blip r:embed="rId4"/>
          <a:stretch>
            <a:fillRect/>
          </a:stretch>
        </p:blipFill>
        <p:spPr>
          <a:xfrm>
            <a:off x="6370348" y="3758736"/>
            <a:ext cx="1156092" cy="1156092"/>
          </a:xfrm>
          <a:prstGeom prst="rect">
            <a:avLst/>
          </a:prstGeom>
        </p:spPr>
      </p:pic>
      <p:pic>
        <p:nvPicPr>
          <p:cNvPr id="15" name="Picture 14" descr="A picture containing text, sign&#10;&#10;Description automatically generated">
            <a:extLst>
              <a:ext uri="{FF2B5EF4-FFF2-40B4-BE49-F238E27FC236}">
                <a16:creationId xmlns:a16="http://schemas.microsoft.com/office/drawing/2014/main" id="{DBD29631-3572-C509-6570-43F001487EAA}"/>
              </a:ext>
            </a:extLst>
          </p:cNvPr>
          <p:cNvPicPr>
            <a:picLocks noChangeAspect="1"/>
          </p:cNvPicPr>
          <p:nvPr/>
        </p:nvPicPr>
        <p:blipFill>
          <a:blip r:embed="rId5"/>
          <a:stretch>
            <a:fillRect/>
          </a:stretch>
        </p:blipFill>
        <p:spPr>
          <a:xfrm>
            <a:off x="10380047" y="3776800"/>
            <a:ext cx="1156092" cy="1138028"/>
          </a:xfrm>
          <a:prstGeom prst="rect">
            <a:avLst/>
          </a:prstGeom>
        </p:spPr>
      </p:pic>
      <p:pic>
        <p:nvPicPr>
          <p:cNvPr id="17" name="Picture 16" descr="A yellow circle with black text&#10;&#10;Description automatically generated with low confidence">
            <a:extLst>
              <a:ext uri="{FF2B5EF4-FFF2-40B4-BE49-F238E27FC236}">
                <a16:creationId xmlns:a16="http://schemas.microsoft.com/office/drawing/2014/main" id="{2A2B8179-37C4-4AF4-5AB8-C89CB79DEDB2}"/>
              </a:ext>
            </a:extLst>
          </p:cNvPr>
          <p:cNvPicPr>
            <a:picLocks noChangeAspect="1"/>
          </p:cNvPicPr>
          <p:nvPr/>
        </p:nvPicPr>
        <p:blipFill>
          <a:blip r:embed="rId6"/>
          <a:stretch>
            <a:fillRect/>
          </a:stretch>
        </p:blipFill>
        <p:spPr>
          <a:xfrm>
            <a:off x="8329644" y="3764488"/>
            <a:ext cx="1156092" cy="1156092"/>
          </a:xfrm>
          <a:prstGeom prst="rect">
            <a:avLst/>
          </a:prstGeom>
        </p:spPr>
      </p:pic>
      <p:sp>
        <p:nvSpPr>
          <p:cNvPr id="2" name="TextBox 1">
            <a:extLst>
              <a:ext uri="{FF2B5EF4-FFF2-40B4-BE49-F238E27FC236}">
                <a16:creationId xmlns:a16="http://schemas.microsoft.com/office/drawing/2014/main" id="{3280CE3C-ED99-929F-8EB5-27CAC9D747C3}"/>
              </a:ext>
            </a:extLst>
          </p:cNvPr>
          <p:cNvSpPr txBox="1"/>
          <p:nvPr/>
        </p:nvSpPr>
        <p:spPr>
          <a:xfrm>
            <a:off x="8149314" y="5075162"/>
            <a:ext cx="1516752" cy="1200329"/>
          </a:xfrm>
          <a:prstGeom prst="rect">
            <a:avLst/>
          </a:prstGeom>
          <a:noFill/>
        </p:spPr>
        <p:txBody>
          <a:bodyPr wrap="square" rtlCol="0">
            <a:spAutoFit/>
          </a:bodyPr>
          <a:lstStyle/>
          <a:p>
            <a:pPr algn="ctr"/>
            <a:r>
              <a:rPr lang="en-US" b="1" dirty="0"/>
              <a:t>People Living Below</a:t>
            </a:r>
          </a:p>
          <a:p>
            <a:pPr algn="ctr"/>
            <a:r>
              <a:rPr lang="en-US" b="1" dirty="0"/>
              <a:t>The Poverty Line</a:t>
            </a:r>
          </a:p>
        </p:txBody>
      </p:sp>
      <p:sp>
        <p:nvSpPr>
          <p:cNvPr id="16" name="TextBox 15">
            <a:extLst>
              <a:ext uri="{FF2B5EF4-FFF2-40B4-BE49-F238E27FC236}">
                <a16:creationId xmlns:a16="http://schemas.microsoft.com/office/drawing/2014/main" id="{5364B7A3-AB22-76C9-7FD1-1EC1CA6E6B39}"/>
              </a:ext>
            </a:extLst>
          </p:cNvPr>
          <p:cNvSpPr txBox="1"/>
          <p:nvPr/>
        </p:nvSpPr>
        <p:spPr>
          <a:xfrm>
            <a:off x="10197145" y="5075162"/>
            <a:ext cx="1516752" cy="1200329"/>
          </a:xfrm>
          <a:prstGeom prst="rect">
            <a:avLst/>
          </a:prstGeom>
          <a:noFill/>
        </p:spPr>
        <p:txBody>
          <a:bodyPr wrap="square" rtlCol="0">
            <a:spAutoFit/>
          </a:bodyPr>
          <a:lstStyle/>
          <a:p>
            <a:pPr algn="ctr"/>
            <a:r>
              <a:rPr lang="en-US" b="1" dirty="0"/>
              <a:t>Children Living Below</a:t>
            </a:r>
          </a:p>
          <a:p>
            <a:pPr algn="ctr"/>
            <a:r>
              <a:rPr lang="en-US" b="1" dirty="0"/>
              <a:t>The Poverty Line</a:t>
            </a:r>
          </a:p>
        </p:txBody>
      </p:sp>
      <p:sp>
        <p:nvSpPr>
          <p:cNvPr id="18" name="TextBox 17">
            <a:extLst>
              <a:ext uri="{FF2B5EF4-FFF2-40B4-BE49-F238E27FC236}">
                <a16:creationId xmlns:a16="http://schemas.microsoft.com/office/drawing/2014/main" id="{0D75023B-74F0-827C-430A-3C33AB23CAA8}"/>
              </a:ext>
            </a:extLst>
          </p:cNvPr>
          <p:cNvSpPr txBox="1"/>
          <p:nvPr/>
        </p:nvSpPr>
        <p:spPr>
          <a:xfrm>
            <a:off x="6190018" y="5051085"/>
            <a:ext cx="1516752" cy="1477328"/>
          </a:xfrm>
          <a:prstGeom prst="rect">
            <a:avLst/>
          </a:prstGeom>
          <a:noFill/>
        </p:spPr>
        <p:txBody>
          <a:bodyPr wrap="square" rtlCol="0">
            <a:spAutoFit/>
          </a:bodyPr>
          <a:lstStyle/>
          <a:p>
            <a:pPr algn="ctr"/>
            <a:r>
              <a:rPr lang="en-US" b="1" dirty="0"/>
              <a:t>Annual Household</a:t>
            </a:r>
          </a:p>
          <a:p>
            <a:pPr algn="ctr"/>
            <a:r>
              <a:rPr lang="en-US" b="1" dirty="0"/>
              <a:t>Income</a:t>
            </a:r>
          </a:p>
          <a:p>
            <a:pPr algn="ctr"/>
            <a:r>
              <a:rPr lang="en-US" b="1" dirty="0"/>
              <a:t>Above</a:t>
            </a:r>
          </a:p>
          <a:p>
            <a:pPr algn="ctr"/>
            <a:r>
              <a:rPr lang="en-US" b="1" dirty="0"/>
              <a:t>$200,000</a:t>
            </a:r>
          </a:p>
        </p:txBody>
      </p:sp>
      <p:cxnSp>
        <p:nvCxnSpPr>
          <p:cNvPr id="7" name="Elbow Connector 6">
            <a:extLst>
              <a:ext uri="{FF2B5EF4-FFF2-40B4-BE49-F238E27FC236}">
                <a16:creationId xmlns:a16="http://schemas.microsoft.com/office/drawing/2014/main" id="{0B6AB38B-EC1D-CE10-DA43-34B592CC4783}"/>
              </a:ext>
            </a:extLst>
          </p:cNvPr>
          <p:cNvCxnSpPr>
            <a:cxnSpLocks/>
          </p:cNvCxnSpPr>
          <p:nvPr/>
        </p:nvCxnSpPr>
        <p:spPr>
          <a:xfrm>
            <a:off x="5056632" y="3429000"/>
            <a:ext cx="5898097" cy="213714"/>
          </a:xfrm>
          <a:prstGeom prst="bentConnector3">
            <a:avLst>
              <a:gd name="adj1" fmla="val 50000"/>
            </a:avLst>
          </a:prstGeom>
          <a:ln w="19050"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6" name="Title 25">
            <a:extLst>
              <a:ext uri="{FF2B5EF4-FFF2-40B4-BE49-F238E27FC236}">
                <a16:creationId xmlns:a16="http://schemas.microsoft.com/office/drawing/2014/main" id="{869FC04A-F9B5-E106-8EEC-041DA6049315}"/>
              </a:ext>
            </a:extLst>
          </p:cNvPr>
          <p:cNvSpPr>
            <a:spLocks noGrp="1"/>
          </p:cNvSpPr>
          <p:nvPr>
            <p:ph type="title"/>
          </p:nvPr>
        </p:nvSpPr>
        <p:spPr/>
        <p:txBody>
          <a:bodyPr/>
          <a:lstStyle/>
          <a:p>
            <a:r>
              <a:rPr lang="en-US" dirty="0"/>
              <a:t>Our Community</a:t>
            </a:r>
          </a:p>
        </p:txBody>
      </p:sp>
    </p:spTree>
    <p:extLst>
      <p:ext uri="{BB962C8B-B14F-4D97-AF65-F5344CB8AC3E}">
        <p14:creationId xmlns:p14="http://schemas.microsoft.com/office/powerpoint/2010/main" val="345461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2000"/>
                                        <p:tgtEl>
                                          <p:spTgt spid="8"/>
                                        </p:tgtEl>
                                      </p:cBhvr>
                                    </p:animEffect>
                                  </p:childTnLst>
                                </p:cTn>
                              </p:par>
                            </p:childTnLst>
                          </p:cTn>
                        </p:par>
                        <p:par>
                          <p:cTn id="18" fill="hold">
                            <p:stCondLst>
                              <p:cond delay="3000"/>
                            </p:stCondLst>
                            <p:childTnLst>
                              <p:par>
                                <p:cTn id="19" presetID="2" presetClass="entr" presetSubtype="4"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par>
                          <p:cTn id="23" fill="hold">
                            <p:stCondLst>
                              <p:cond delay="3500"/>
                            </p:stCondLst>
                            <p:childTnLst>
                              <p:par>
                                <p:cTn id="24" presetID="17" presetClass="entr" presetSubtype="1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strVal val="#ppt_h"/>
                                          </p:val>
                                        </p:tav>
                                        <p:tav tm="100000">
                                          <p:val>
                                            <p:strVal val="#ppt_h"/>
                                          </p:val>
                                        </p:tav>
                                      </p:tavLst>
                                    </p:anim>
                                  </p:childTnLst>
                                </p:cTn>
                              </p:par>
                            </p:childTnLst>
                          </p:cTn>
                        </p:par>
                        <p:par>
                          <p:cTn id="28" fill="hold">
                            <p:stCondLst>
                              <p:cond delay="4000"/>
                            </p:stCondLst>
                            <p:childTnLst>
                              <p:par>
                                <p:cTn id="29" presetID="21"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1)">
                                      <p:cBhvr>
                                        <p:cTn id="31" dur="2000"/>
                                        <p:tgtEl>
                                          <p:spTgt spid="13"/>
                                        </p:tgtEl>
                                      </p:cBhvr>
                                    </p:animEffect>
                                  </p:childTnLst>
                                </p:cTn>
                              </p:par>
                            </p:childTnLst>
                          </p:cTn>
                        </p:par>
                        <p:par>
                          <p:cTn id="32" fill="hold">
                            <p:stCondLst>
                              <p:cond delay="60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7000"/>
                            </p:stCondLst>
                            <p:childTnLst>
                              <p:par>
                                <p:cTn id="39" presetID="21" presetClass="entr" presetSubtype="1"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heel(1)">
                                      <p:cBhvr>
                                        <p:cTn id="41" dur="2000"/>
                                        <p:tgtEl>
                                          <p:spTgt spid="17"/>
                                        </p:tgtEl>
                                      </p:cBhvr>
                                    </p:animEffect>
                                  </p:childTnLst>
                                </p:cTn>
                              </p:par>
                            </p:childTnLst>
                          </p:cTn>
                        </p:par>
                        <p:par>
                          <p:cTn id="42" fill="hold">
                            <p:stCondLst>
                              <p:cond delay="9000"/>
                            </p:stCondLst>
                            <p:childTnLst>
                              <p:par>
                                <p:cTn id="43" presetID="42" presetClass="entr" presetSubtype="0"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1000"/>
                                        <p:tgtEl>
                                          <p:spTgt spid="2"/>
                                        </p:tgtEl>
                                      </p:cBhvr>
                                    </p:animEffect>
                                    <p:anim calcmode="lin" valueType="num">
                                      <p:cBhvr>
                                        <p:cTn id="46" dur="1000" fill="hold"/>
                                        <p:tgtEl>
                                          <p:spTgt spid="2"/>
                                        </p:tgtEl>
                                        <p:attrNameLst>
                                          <p:attrName>ppt_x</p:attrName>
                                        </p:attrNameLst>
                                      </p:cBhvr>
                                      <p:tavLst>
                                        <p:tav tm="0">
                                          <p:val>
                                            <p:strVal val="#ppt_x"/>
                                          </p:val>
                                        </p:tav>
                                        <p:tav tm="100000">
                                          <p:val>
                                            <p:strVal val="#ppt_x"/>
                                          </p:val>
                                        </p:tav>
                                      </p:tavLst>
                                    </p:anim>
                                    <p:anim calcmode="lin" valueType="num">
                                      <p:cBhvr>
                                        <p:cTn id="47" dur="1000" fill="hold"/>
                                        <p:tgtEl>
                                          <p:spTgt spid="2"/>
                                        </p:tgtEl>
                                        <p:attrNameLst>
                                          <p:attrName>ppt_y</p:attrName>
                                        </p:attrNameLst>
                                      </p:cBhvr>
                                      <p:tavLst>
                                        <p:tav tm="0">
                                          <p:val>
                                            <p:strVal val="#ppt_y+.1"/>
                                          </p:val>
                                        </p:tav>
                                        <p:tav tm="100000">
                                          <p:val>
                                            <p:strVal val="#ppt_y"/>
                                          </p:val>
                                        </p:tav>
                                      </p:tavLst>
                                    </p:anim>
                                  </p:childTnLst>
                                </p:cTn>
                              </p:par>
                            </p:childTnLst>
                          </p:cTn>
                        </p:par>
                        <p:par>
                          <p:cTn id="48" fill="hold">
                            <p:stCondLst>
                              <p:cond delay="10000"/>
                            </p:stCondLst>
                            <p:childTnLst>
                              <p:par>
                                <p:cTn id="49" presetID="21"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heel(1)">
                                      <p:cBhvr>
                                        <p:cTn id="51" dur="2000"/>
                                        <p:tgtEl>
                                          <p:spTgt spid="15"/>
                                        </p:tgtEl>
                                      </p:cBhvr>
                                    </p:animEffect>
                                  </p:childTnLst>
                                </p:cTn>
                              </p:par>
                            </p:childTnLst>
                          </p:cTn>
                        </p:par>
                        <p:par>
                          <p:cTn id="52" fill="hold">
                            <p:stCondLst>
                              <p:cond delay="120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 grpId="0"/>
      <p:bldP spid="16"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44" descr="A picture containing hula hoop&#10;&#10;Description automatically generated">
            <a:extLst>
              <a:ext uri="{FF2B5EF4-FFF2-40B4-BE49-F238E27FC236}">
                <a16:creationId xmlns:a16="http://schemas.microsoft.com/office/drawing/2014/main" id="{C34B9DBE-F78D-EB92-B3F3-C9E3EB1D9611}"/>
              </a:ext>
            </a:extLst>
          </p:cNvPr>
          <p:cNvPicPr>
            <a:picLocks noChangeAspect="1"/>
          </p:cNvPicPr>
          <p:nvPr/>
        </p:nvPicPr>
        <p:blipFill>
          <a:blip r:embed="rId2"/>
          <a:stretch>
            <a:fillRect/>
          </a:stretch>
        </p:blipFill>
        <p:spPr>
          <a:xfrm>
            <a:off x="100702" y="2688300"/>
            <a:ext cx="11970025" cy="3996213"/>
          </a:xfrm>
          <a:prstGeom prst="rect">
            <a:avLst/>
          </a:prstGeom>
        </p:spPr>
      </p:pic>
      <p:pic>
        <p:nvPicPr>
          <p:cNvPr id="36" name="Picture 35">
            <a:extLst>
              <a:ext uri="{FF2B5EF4-FFF2-40B4-BE49-F238E27FC236}">
                <a16:creationId xmlns:a16="http://schemas.microsoft.com/office/drawing/2014/main" id="{43E7328C-7194-0697-7879-57D5EFB07F68}"/>
              </a:ext>
            </a:extLst>
          </p:cNvPr>
          <p:cNvPicPr>
            <a:picLocks noChangeAspect="1"/>
          </p:cNvPicPr>
          <p:nvPr/>
        </p:nvPicPr>
        <p:blipFill>
          <a:blip r:embed="rId3">
            <a:duotone>
              <a:prstClr val="black"/>
              <a:schemeClr val="accent1">
                <a:tint val="45000"/>
                <a:satMod val="400000"/>
              </a:schemeClr>
            </a:duotone>
            <a:extLst>
              <a:ext uri="{BEBA8EAE-BF5A-486C-A8C5-ECC9F3942E4B}">
                <a14:imgProps xmlns:a14="http://schemas.microsoft.com/office/drawing/2010/main">
                  <a14:imgLayer r:embed="rId4">
                    <a14:imgEffect>
                      <a14:brightnessContrast contrast="-40000"/>
                    </a14:imgEffect>
                  </a14:imgLayer>
                </a14:imgProps>
              </a:ext>
            </a:extLst>
          </a:blip>
          <a:srcRect t="16667" b="16667"/>
          <a:stretch/>
        </p:blipFill>
        <p:spPr>
          <a:xfrm>
            <a:off x="322509" y="2931901"/>
            <a:ext cx="3586144" cy="3586144"/>
          </a:xfrm>
          <a:prstGeom prst="ellipse">
            <a:avLst/>
          </a:prstGeom>
        </p:spPr>
      </p:pic>
      <p:pic>
        <p:nvPicPr>
          <p:cNvPr id="38" name="Picture 37">
            <a:extLst>
              <a:ext uri="{FF2B5EF4-FFF2-40B4-BE49-F238E27FC236}">
                <a16:creationId xmlns:a16="http://schemas.microsoft.com/office/drawing/2014/main" id="{ED86F4AB-8586-247F-83C2-E25E64EB8037}"/>
              </a:ext>
            </a:extLst>
          </p:cNvPr>
          <p:cNvPicPr>
            <a:picLocks noChangeAspect="1"/>
          </p:cNvPicPr>
          <p:nvPr/>
        </p:nvPicPr>
        <p:blipFill>
          <a:blip r:embed="rId5">
            <a:duotone>
              <a:prstClr val="black"/>
              <a:srgbClr val="7030A0">
                <a:tint val="45000"/>
                <a:satMod val="400000"/>
              </a:srgbClr>
            </a:duotone>
          </a:blip>
          <a:srcRect l="13477" r="13477"/>
          <a:stretch/>
        </p:blipFill>
        <p:spPr>
          <a:xfrm>
            <a:off x="8239370" y="2956439"/>
            <a:ext cx="3586144" cy="3586144"/>
          </a:xfrm>
          <a:prstGeom prst="ellipse">
            <a:avLst/>
          </a:prstGeom>
        </p:spPr>
      </p:pic>
      <p:pic>
        <p:nvPicPr>
          <p:cNvPr id="40" name="Picture 39">
            <a:extLst>
              <a:ext uri="{FF2B5EF4-FFF2-40B4-BE49-F238E27FC236}">
                <a16:creationId xmlns:a16="http://schemas.microsoft.com/office/drawing/2014/main" id="{6A15FD93-69A2-2398-9657-AC588C3236A7}"/>
              </a:ext>
            </a:extLst>
          </p:cNvPr>
          <p:cNvPicPr>
            <a:picLocks noChangeAspect="1"/>
          </p:cNvPicPr>
          <p:nvPr/>
        </p:nvPicPr>
        <p:blipFill>
          <a:blip r:embed="rId6">
            <a:duotone>
              <a:prstClr val="black"/>
              <a:schemeClr val="accent2">
                <a:tint val="45000"/>
                <a:satMod val="400000"/>
              </a:schemeClr>
            </a:duotone>
            <a:extLst>
              <a:ext uri="{BEBA8EAE-BF5A-486C-A8C5-ECC9F3942E4B}">
                <a14:imgProps xmlns:a14="http://schemas.microsoft.com/office/drawing/2010/main">
                  <a14:imgLayer r:embed="rId7">
                    <a14:imgEffect>
                      <a14:brightnessContrast bright="40000" contrast="-40000"/>
                    </a14:imgEffect>
                  </a14:imgLayer>
                </a14:imgProps>
              </a:ext>
            </a:extLst>
          </a:blip>
          <a:srcRect l="11816" r="11816"/>
          <a:stretch/>
        </p:blipFill>
        <p:spPr>
          <a:xfrm>
            <a:off x="4302928" y="2867457"/>
            <a:ext cx="3586144" cy="3586144"/>
          </a:xfrm>
          <a:prstGeom prst="ellipse">
            <a:avLst/>
          </a:prstGeom>
        </p:spPr>
      </p:pic>
      <p:sp>
        <p:nvSpPr>
          <p:cNvPr id="19" name="Title 18">
            <a:extLst>
              <a:ext uri="{FF2B5EF4-FFF2-40B4-BE49-F238E27FC236}">
                <a16:creationId xmlns:a16="http://schemas.microsoft.com/office/drawing/2014/main" id="{D6F11D61-A6F2-0C65-418F-84077CCA902D}"/>
              </a:ext>
            </a:extLst>
          </p:cNvPr>
          <p:cNvSpPr>
            <a:spLocks noGrp="1"/>
          </p:cNvSpPr>
          <p:nvPr>
            <p:ph type="title"/>
          </p:nvPr>
        </p:nvSpPr>
        <p:spPr/>
        <p:txBody>
          <a:bodyPr/>
          <a:lstStyle/>
          <a:p>
            <a:r>
              <a:rPr lang="en-US" dirty="0"/>
              <a:t>Patient Services</a:t>
            </a:r>
          </a:p>
        </p:txBody>
      </p:sp>
      <p:sp>
        <p:nvSpPr>
          <p:cNvPr id="2" name="TextBox 1">
            <a:extLst>
              <a:ext uri="{FF2B5EF4-FFF2-40B4-BE49-F238E27FC236}">
                <a16:creationId xmlns:a16="http://schemas.microsoft.com/office/drawing/2014/main" id="{DB29872E-7623-736D-05DD-41AE7A470821}"/>
              </a:ext>
            </a:extLst>
          </p:cNvPr>
          <p:cNvSpPr txBox="1"/>
          <p:nvPr/>
        </p:nvSpPr>
        <p:spPr>
          <a:xfrm>
            <a:off x="979068" y="3886937"/>
            <a:ext cx="2535309" cy="646331"/>
          </a:xfrm>
          <a:prstGeom prst="rect">
            <a:avLst/>
          </a:prstGeom>
          <a:noFill/>
        </p:spPr>
        <p:txBody>
          <a:bodyPr wrap="none" rtlCol="0">
            <a:spAutoFit/>
          </a:bodyPr>
          <a:lstStyle/>
          <a:p>
            <a:r>
              <a:rPr lang="en-US" b="1"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We serve over 18,000 </a:t>
            </a:r>
          </a:p>
          <a:p>
            <a:r>
              <a:rPr lang="en-US" b="1"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patients in a year</a:t>
            </a:r>
          </a:p>
        </p:txBody>
      </p:sp>
      <p:sp>
        <p:nvSpPr>
          <p:cNvPr id="5" name="TextBox 4">
            <a:extLst>
              <a:ext uri="{FF2B5EF4-FFF2-40B4-BE49-F238E27FC236}">
                <a16:creationId xmlns:a16="http://schemas.microsoft.com/office/drawing/2014/main" id="{42C92918-3865-CA25-C333-832D87820E63}"/>
              </a:ext>
            </a:extLst>
          </p:cNvPr>
          <p:cNvSpPr txBox="1"/>
          <p:nvPr/>
        </p:nvSpPr>
        <p:spPr>
          <a:xfrm>
            <a:off x="973907" y="4550898"/>
            <a:ext cx="2455817" cy="1077218"/>
          </a:xfrm>
          <a:prstGeom prst="rect">
            <a:avLst/>
          </a:prstGeom>
          <a:noFill/>
        </p:spPr>
        <p:txBody>
          <a:bodyPr wrap="square" rtlCol="0">
            <a:spAutoFit/>
          </a:bodyPr>
          <a:lstStyle/>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5,743 Uninsured </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9,607 Medicaid</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1,397 Medicare</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1,692 Private </a:t>
            </a:r>
          </a:p>
        </p:txBody>
      </p:sp>
      <p:sp>
        <p:nvSpPr>
          <p:cNvPr id="7" name="TextBox 6">
            <a:extLst>
              <a:ext uri="{FF2B5EF4-FFF2-40B4-BE49-F238E27FC236}">
                <a16:creationId xmlns:a16="http://schemas.microsoft.com/office/drawing/2014/main" id="{F10B34DA-C85C-2695-3006-296FAF179B3B}"/>
              </a:ext>
            </a:extLst>
          </p:cNvPr>
          <p:cNvSpPr txBox="1"/>
          <p:nvPr/>
        </p:nvSpPr>
        <p:spPr>
          <a:xfrm>
            <a:off x="8568702" y="3904567"/>
            <a:ext cx="3120406" cy="646331"/>
          </a:xfrm>
          <a:prstGeom prst="rect">
            <a:avLst/>
          </a:prstGeom>
          <a:noFill/>
        </p:spPr>
        <p:txBody>
          <a:bodyPr wrap="none" rtlCol="0">
            <a:spAutoFit/>
          </a:bodyPr>
          <a:lstStyle/>
          <a:p>
            <a:r>
              <a:rPr lang="en-US" b="1"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We performed 11,115</a:t>
            </a:r>
          </a:p>
          <a:p>
            <a:r>
              <a:rPr lang="en-US" b="1"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patient screenings in a year</a:t>
            </a:r>
          </a:p>
        </p:txBody>
      </p:sp>
      <p:sp>
        <p:nvSpPr>
          <p:cNvPr id="10" name="TextBox 9">
            <a:extLst>
              <a:ext uri="{FF2B5EF4-FFF2-40B4-BE49-F238E27FC236}">
                <a16:creationId xmlns:a16="http://schemas.microsoft.com/office/drawing/2014/main" id="{5AAA1306-89EF-B21D-B1FE-6E40BD7243EF}"/>
              </a:ext>
            </a:extLst>
          </p:cNvPr>
          <p:cNvSpPr txBox="1"/>
          <p:nvPr/>
        </p:nvSpPr>
        <p:spPr>
          <a:xfrm>
            <a:off x="8580725" y="4561200"/>
            <a:ext cx="3548605" cy="1323439"/>
          </a:xfrm>
          <a:prstGeom prst="rect">
            <a:avLst/>
          </a:prstGeom>
          <a:noFill/>
        </p:spPr>
        <p:txBody>
          <a:bodyPr wrap="square" rtlCol="0">
            <a:spAutoFit/>
          </a:bodyPr>
          <a:lstStyle/>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Cervical Cancer – 1,690</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Breast Cancer – 572</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HIV Screening - 3,280</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Depression Screening</a:t>
            </a:r>
          </a:p>
          <a:p>
            <a:r>
              <a:rPr lang="en-US" sz="16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 - 5,573</a:t>
            </a:r>
          </a:p>
        </p:txBody>
      </p:sp>
      <p:sp>
        <p:nvSpPr>
          <p:cNvPr id="16" name="TextBox 15">
            <a:extLst>
              <a:ext uri="{FF2B5EF4-FFF2-40B4-BE49-F238E27FC236}">
                <a16:creationId xmlns:a16="http://schemas.microsoft.com/office/drawing/2014/main" id="{71F85B14-EEB4-2C78-7B1E-BDF2CD010C0C}"/>
              </a:ext>
            </a:extLst>
          </p:cNvPr>
          <p:cNvSpPr txBox="1"/>
          <p:nvPr/>
        </p:nvSpPr>
        <p:spPr>
          <a:xfrm>
            <a:off x="848196" y="1603893"/>
            <a:ext cx="2710037" cy="1200329"/>
          </a:xfrm>
          <a:prstGeom prst="rect">
            <a:avLst/>
          </a:prstGeom>
          <a:noFill/>
        </p:spPr>
        <p:txBody>
          <a:bodyPr wrap="none" rtlCol="0">
            <a:spAutoFit/>
          </a:bodyPr>
          <a:lstStyle/>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Other Services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 Nutritional,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Chiropractic, Podiatry )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visits</a:t>
            </a:r>
          </a:p>
        </p:txBody>
      </p:sp>
      <p:sp>
        <p:nvSpPr>
          <p:cNvPr id="18" name="TextBox 17">
            <a:extLst>
              <a:ext uri="{FF2B5EF4-FFF2-40B4-BE49-F238E27FC236}">
                <a16:creationId xmlns:a16="http://schemas.microsoft.com/office/drawing/2014/main" id="{11D7D91A-B589-00C8-4B16-179F0A4EB0C7}"/>
              </a:ext>
            </a:extLst>
          </p:cNvPr>
          <p:cNvSpPr txBox="1"/>
          <p:nvPr/>
        </p:nvSpPr>
        <p:spPr>
          <a:xfrm>
            <a:off x="3946881" y="1664060"/>
            <a:ext cx="1850186" cy="923330"/>
          </a:xfrm>
          <a:prstGeom prst="rect">
            <a:avLst/>
          </a:prstGeom>
          <a:noFill/>
        </p:spPr>
        <p:txBody>
          <a:bodyPr wrap="none" rtlCol="0">
            <a:spAutoFit/>
          </a:bodyPr>
          <a:lstStyle/>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Behavioral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Health Services</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visits</a:t>
            </a:r>
          </a:p>
        </p:txBody>
      </p:sp>
      <p:sp>
        <p:nvSpPr>
          <p:cNvPr id="20" name="TextBox 19">
            <a:extLst>
              <a:ext uri="{FF2B5EF4-FFF2-40B4-BE49-F238E27FC236}">
                <a16:creationId xmlns:a16="http://schemas.microsoft.com/office/drawing/2014/main" id="{FE55DD2F-9125-F0B5-6836-9BABB394C1F7}"/>
              </a:ext>
            </a:extLst>
          </p:cNvPr>
          <p:cNvSpPr txBox="1"/>
          <p:nvPr/>
        </p:nvSpPr>
        <p:spPr>
          <a:xfrm>
            <a:off x="9290055" y="1713024"/>
            <a:ext cx="1914307" cy="646331"/>
          </a:xfrm>
          <a:prstGeom prst="rect">
            <a:avLst/>
          </a:prstGeom>
          <a:noFill/>
        </p:spPr>
        <p:txBody>
          <a:bodyPr wrap="none" rtlCol="0">
            <a:spAutoFit/>
          </a:bodyPr>
          <a:lstStyle/>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Dental Services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visits</a:t>
            </a:r>
          </a:p>
        </p:txBody>
      </p:sp>
      <p:sp>
        <p:nvSpPr>
          <p:cNvPr id="21" name="TextBox 20">
            <a:extLst>
              <a:ext uri="{FF2B5EF4-FFF2-40B4-BE49-F238E27FC236}">
                <a16:creationId xmlns:a16="http://schemas.microsoft.com/office/drawing/2014/main" id="{14E7E524-3EC7-B965-8CD8-28DBD0886DF2}"/>
              </a:ext>
            </a:extLst>
          </p:cNvPr>
          <p:cNvSpPr txBox="1"/>
          <p:nvPr/>
        </p:nvSpPr>
        <p:spPr>
          <a:xfrm>
            <a:off x="6623905" y="1635080"/>
            <a:ext cx="2132956" cy="923330"/>
          </a:xfrm>
          <a:prstGeom prst="rect">
            <a:avLst/>
          </a:prstGeom>
          <a:noFill/>
        </p:spPr>
        <p:txBody>
          <a:bodyPr wrap="none" rtlCol="0">
            <a:spAutoFit/>
          </a:bodyPr>
          <a:lstStyle/>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Substance Use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Disorder Services </a:t>
            </a:r>
          </a:p>
          <a:p>
            <a:r>
              <a:rPr lang="en-US" dirty="0">
                <a:latin typeface="Helvetica Neue Medium" panose="02000503000000020004" pitchFamily="2" charset="0"/>
                <a:ea typeface="Helvetica Neue Medium" panose="02000503000000020004" pitchFamily="2" charset="0"/>
                <a:cs typeface="Helvetica Neue Medium" panose="02000503000000020004" pitchFamily="2" charset="0"/>
              </a:rPr>
              <a:t>visits</a:t>
            </a:r>
          </a:p>
        </p:txBody>
      </p:sp>
      <p:grpSp>
        <p:nvGrpSpPr>
          <p:cNvPr id="41" name="Group 40">
            <a:extLst>
              <a:ext uri="{FF2B5EF4-FFF2-40B4-BE49-F238E27FC236}">
                <a16:creationId xmlns:a16="http://schemas.microsoft.com/office/drawing/2014/main" id="{3E50CF4F-0AAE-DF47-ADD5-F88CB3898946}"/>
              </a:ext>
            </a:extLst>
          </p:cNvPr>
          <p:cNvGrpSpPr/>
          <p:nvPr/>
        </p:nvGrpSpPr>
        <p:grpSpPr>
          <a:xfrm>
            <a:off x="830595" y="1070458"/>
            <a:ext cx="10052993" cy="646333"/>
            <a:chOff x="830595" y="1070458"/>
            <a:chExt cx="10052993" cy="646333"/>
          </a:xfrm>
        </p:grpSpPr>
        <p:sp>
          <p:nvSpPr>
            <p:cNvPr id="22" name="TextBox 21">
              <a:extLst>
                <a:ext uri="{FF2B5EF4-FFF2-40B4-BE49-F238E27FC236}">
                  <a16:creationId xmlns:a16="http://schemas.microsoft.com/office/drawing/2014/main" id="{83B96BA3-A976-B46B-4F4A-D4263C7EDAC1}"/>
                </a:ext>
              </a:extLst>
            </p:cNvPr>
            <p:cNvSpPr txBox="1"/>
            <p:nvPr/>
          </p:nvSpPr>
          <p:spPr>
            <a:xfrm>
              <a:off x="830595" y="1070460"/>
              <a:ext cx="1338828" cy="646331"/>
            </a:xfrm>
            <a:prstGeom prst="rect">
              <a:avLst/>
            </a:prstGeom>
            <a:noFill/>
          </p:spPr>
          <p:txBody>
            <a:bodyPr wrap="none" rtlCol="0">
              <a:spAutoFit/>
            </a:bodyPr>
            <a:lstStyle/>
            <a:p>
              <a:r>
                <a:rPr lang="en-US" sz="3600" b="1" dirty="0">
                  <a:latin typeface="Helvetica Neue" panose="02000503000000020004" pitchFamily="2" charset="0"/>
                  <a:ea typeface="Helvetica Neue" panose="02000503000000020004" pitchFamily="2" charset="0"/>
                  <a:cs typeface="Helvetica Neue" panose="02000503000000020004" pitchFamily="2" charset="0"/>
                </a:rPr>
                <a:t>2,500</a:t>
              </a:r>
            </a:p>
          </p:txBody>
        </p:sp>
        <p:sp>
          <p:nvSpPr>
            <p:cNvPr id="24" name="TextBox 23">
              <a:extLst>
                <a:ext uri="{FF2B5EF4-FFF2-40B4-BE49-F238E27FC236}">
                  <a16:creationId xmlns:a16="http://schemas.microsoft.com/office/drawing/2014/main" id="{E1112414-CD65-F269-1779-896A2A2A2355}"/>
                </a:ext>
              </a:extLst>
            </p:cNvPr>
            <p:cNvSpPr txBox="1"/>
            <p:nvPr/>
          </p:nvSpPr>
          <p:spPr>
            <a:xfrm>
              <a:off x="3946881" y="1070460"/>
              <a:ext cx="1616148" cy="646331"/>
            </a:xfrm>
            <a:prstGeom prst="rect">
              <a:avLst/>
            </a:prstGeom>
            <a:noFill/>
          </p:spPr>
          <p:txBody>
            <a:bodyPr wrap="none" rtlCol="0">
              <a:spAutoFit/>
            </a:bodyPr>
            <a:lstStyle/>
            <a:p>
              <a:r>
                <a:rPr lang="en-US" sz="3600" b="1" dirty="0">
                  <a:latin typeface="Helvetica Neue" panose="02000503000000020004" pitchFamily="2" charset="0"/>
                  <a:ea typeface="Helvetica Neue" panose="02000503000000020004" pitchFamily="2" charset="0"/>
                  <a:cs typeface="Helvetica Neue" panose="02000503000000020004" pitchFamily="2" charset="0"/>
                </a:rPr>
                <a:t>9,000+</a:t>
              </a:r>
            </a:p>
          </p:txBody>
        </p:sp>
        <p:sp>
          <p:nvSpPr>
            <p:cNvPr id="26" name="TextBox 25">
              <a:extLst>
                <a:ext uri="{FF2B5EF4-FFF2-40B4-BE49-F238E27FC236}">
                  <a16:creationId xmlns:a16="http://schemas.microsoft.com/office/drawing/2014/main" id="{C4CCEC7B-47D0-ACBC-F375-9B4DA605DF5E}"/>
                </a:ext>
              </a:extLst>
            </p:cNvPr>
            <p:cNvSpPr txBox="1"/>
            <p:nvPr/>
          </p:nvSpPr>
          <p:spPr>
            <a:xfrm>
              <a:off x="9260515" y="1070459"/>
              <a:ext cx="1623073" cy="646331"/>
            </a:xfrm>
            <a:prstGeom prst="rect">
              <a:avLst/>
            </a:prstGeom>
            <a:noFill/>
          </p:spPr>
          <p:txBody>
            <a:bodyPr wrap="square" rtlCol="0">
              <a:spAutoFit/>
            </a:bodyPr>
            <a:lstStyle/>
            <a:p>
              <a:r>
                <a:rPr lang="en-US" sz="3600" b="1" dirty="0">
                  <a:latin typeface="Helvetica Neue" panose="02000503000000020004" pitchFamily="2" charset="0"/>
                  <a:ea typeface="Helvetica Neue" panose="02000503000000020004" pitchFamily="2" charset="0"/>
                  <a:cs typeface="Helvetica Neue" panose="02000503000000020004" pitchFamily="2" charset="0"/>
                </a:rPr>
                <a:t>2,000+</a:t>
              </a:r>
            </a:p>
          </p:txBody>
        </p:sp>
        <p:sp>
          <p:nvSpPr>
            <p:cNvPr id="27" name="TextBox 26">
              <a:extLst>
                <a:ext uri="{FF2B5EF4-FFF2-40B4-BE49-F238E27FC236}">
                  <a16:creationId xmlns:a16="http://schemas.microsoft.com/office/drawing/2014/main" id="{0D9E305A-BEE3-7D6A-D55D-955AB0ABEA9C}"/>
                </a:ext>
              </a:extLst>
            </p:cNvPr>
            <p:cNvSpPr txBox="1"/>
            <p:nvPr/>
          </p:nvSpPr>
          <p:spPr>
            <a:xfrm>
              <a:off x="6548007" y="1070458"/>
              <a:ext cx="1616148" cy="646331"/>
            </a:xfrm>
            <a:prstGeom prst="rect">
              <a:avLst/>
            </a:prstGeom>
            <a:noFill/>
          </p:spPr>
          <p:txBody>
            <a:bodyPr wrap="none" rtlCol="0">
              <a:spAutoFit/>
            </a:bodyPr>
            <a:lstStyle/>
            <a:p>
              <a:r>
                <a:rPr lang="en-US" sz="3600" b="1" dirty="0">
                  <a:latin typeface="Helvetica Neue" panose="02000503000000020004" pitchFamily="2" charset="0"/>
                  <a:ea typeface="Helvetica Neue" panose="02000503000000020004" pitchFamily="2" charset="0"/>
                  <a:cs typeface="Helvetica Neue" panose="02000503000000020004" pitchFamily="2" charset="0"/>
                </a:rPr>
                <a:t>7,000+</a:t>
              </a:r>
            </a:p>
          </p:txBody>
        </p:sp>
      </p:grpSp>
      <p:sp>
        <p:nvSpPr>
          <p:cNvPr id="28" name="TextBox 27">
            <a:extLst>
              <a:ext uri="{FF2B5EF4-FFF2-40B4-BE49-F238E27FC236}">
                <a16:creationId xmlns:a16="http://schemas.microsoft.com/office/drawing/2014/main" id="{68D28433-4B16-4077-7626-2EE54CEBC2FF}"/>
              </a:ext>
            </a:extLst>
          </p:cNvPr>
          <p:cNvSpPr txBox="1"/>
          <p:nvPr/>
        </p:nvSpPr>
        <p:spPr>
          <a:xfrm>
            <a:off x="4983148" y="4017087"/>
            <a:ext cx="2276585" cy="707886"/>
          </a:xfrm>
          <a:prstGeom prst="rect">
            <a:avLst/>
          </a:prstGeom>
          <a:noFill/>
        </p:spPr>
        <p:txBody>
          <a:bodyPr wrap="none" rtlCol="0">
            <a:spAutoFit/>
          </a:bodyPr>
          <a:lstStyle/>
          <a:p>
            <a:pPr algn="ctr"/>
            <a:r>
              <a:rPr lang="en-US" sz="20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Medical Services </a:t>
            </a:r>
          </a:p>
          <a:p>
            <a:pPr algn="ctr"/>
            <a:r>
              <a:rPr lang="en-US" sz="2000" dirty="0">
                <a:solidFill>
                  <a:schemeClr val="bg1"/>
                </a:solidFill>
                <a:latin typeface="Helvetica Neue Medium" panose="02000503000000020004" pitchFamily="2" charset="0"/>
                <a:ea typeface="Helvetica Neue Medium" panose="02000503000000020004" pitchFamily="2" charset="0"/>
                <a:cs typeface="Helvetica Neue Medium" panose="02000503000000020004" pitchFamily="2" charset="0"/>
              </a:rPr>
              <a:t>visits</a:t>
            </a:r>
          </a:p>
        </p:txBody>
      </p:sp>
      <p:sp>
        <p:nvSpPr>
          <p:cNvPr id="29" name="TextBox 28">
            <a:extLst>
              <a:ext uri="{FF2B5EF4-FFF2-40B4-BE49-F238E27FC236}">
                <a16:creationId xmlns:a16="http://schemas.microsoft.com/office/drawing/2014/main" id="{E595DFD0-EE06-051D-9174-4AAD65EFC10F}"/>
              </a:ext>
            </a:extLst>
          </p:cNvPr>
          <p:cNvSpPr txBox="1"/>
          <p:nvPr/>
        </p:nvSpPr>
        <p:spPr>
          <a:xfrm>
            <a:off x="4971125" y="4620091"/>
            <a:ext cx="2300630" cy="923330"/>
          </a:xfrm>
          <a:prstGeom prst="rect">
            <a:avLst/>
          </a:prstGeom>
          <a:noFill/>
        </p:spPr>
        <p:txBody>
          <a:bodyPr wrap="none" rtlCol="0">
            <a:spAutoFit/>
          </a:bodyPr>
          <a:lstStyle/>
          <a:p>
            <a:r>
              <a:rPr lang="en-US" sz="5400" b="1"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rPr>
              <a:t>45,000</a:t>
            </a:r>
          </a:p>
        </p:txBody>
      </p:sp>
      <p:pic>
        <p:nvPicPr>
          <p:cNvPr id="47" name="Picture 46" descr="Shape, rectangle&#10;&#10;Description automatically generated">
            <a:extLst>
              <a:ext uri="{FF2B5EF4-FFF2-40B4-BE49-F238E27FC236}">
                <a16:creationId xmlns:a16="http://schemas.microsoft.com/office/drawing/2014/main" id="{E8D3F484-670D-C3ED-89C0-0454A9D0E9C4}"/>
              </a:ext>
            </a:extLst>
          </p:cNvPr>
          <p:cNvPicPr>
            <a:picLocks noChangeAspect="1"/>
          </p:cNvPicPr>
          <p:nvPr/>
        </p:nvPicPr>
        <p:blipFill>
          <a:blip r:embed="rId8"/>
          <a:stretch>
            <a:fillRect/>
          </a:stretch>
        </p:blipFill>
        <p:spPr>
          <a:xfrm>
            <a:off x="84697" y="2676725"/>
            <a:ext cx="11997457" cy="4005357"/>
          </a:xfrm>
          <a:prstGeom prst="rect">
            <a:avLst/>
          </a:prstGeom>
        </p:spPr>
      </p:pic>
    </p:spTree>
    <p:extLst>
      <p:ext uri="{BB962C8B-B14F-4D97-AF65-F5344CB8AC3E}">
        <p14:creationId xmlns:p14="http://schemas.microsoft.com/office/powerpoint/2010/main" val="111743365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0000">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14:bounceEnd="50000">
                                          <p:cBhvr additive="base">
                                            <p:cTn id="7" dur="100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8" dur="10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42" presetClass="entr" presetSubtype="0" fill="hold" grpId="0" nodeType="afterEffect">
                                      <p:stCondLst>
                                        <p:cond delay="0"/>
                                      </p:stCondLst>
                                      <p:childTnLst>
                                        <p:set>
                                          <p:cBhvr>
                                            <p:cTn id="17" dur="1" fill="hold">
                                              <p:stCondLst>
                                                <p:cond delay="0"/>
                                              </p:stCondLst>
                                            </p:cTn>
                                            <p:tgtEl>
                                              <p:spTgt spid="18">
                                                <p:txEl>
                                                  <p:pRg st="0" end="0"/>
                                                </p:txEl>
                                              </p:spTgt>
                                            </p:tgtEl>
                                            <p:attrNameLst>
                                              <p:attrName>style.visibility</p:attrName>
                                            </p:attrNameLst>
                                          </p:cBhvr>
                                          <p:to>
                                            <p:strVal val="visible"/>
                                          </p:to>
                                        </p:set>
                                        <p:animEffect transition="in" filter="fade">
                                          <p:cBhvr>
                                            <p:cTn id="18" dur="1000"/>
                                            <p:tgtEl>
                                              <p:spTgt spid="18">
                                                <p:txEl>
                                                  <p:pRg st="0" end="0"/>
                                                </p:txEl>
                                              </p:spTgt>
                                            </p:tgtEl>
                                          </p:cBhvr>
                                        </p:animEffect>
                                        <p:anim calcmode="lin" valueType="num">
                                          <p:cBhvr>
                                            <p:cTn id="19"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18">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8">
                                                <p:txEl>
                                                  <p:pRg st="1" end="1"/>
                                                </p:txEl>
                                              </p:spTgt>
                                            </p:tgtEl>
                                            <p:attrNameLst>
                                              <p:attrName>style.visibility</p:attrName>
                                            </p:attrNameLst>
                                          </p:cBhvr>
                                          <p:to>
                                            <p:strVal val="visible"/>
                                          </p:to>
                                        </p:set>
                                        <p:animEffect transition="in" filter="fade">
                                          <p:cBhvr>
                                            <p:cTn id="23" dur="1000"/>
                                            <p:tgtEl>
                                              <p:spTgt spid="18">
                                                <p:txEl>
                                                  <p:pRg st="1" end="1"/>
                                                </p:txEl>
                                              </p:spTgt>
                                            </p:tgtEl>
                                          </p:cBhvr>
                                        </p:animEffect>
                                        <p:anim calcmode="lin" valueType="num">
                                          <p:cBhvr>
                                            <p:cTn id="24" dur="10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18">
                                                <p:txEl>
                                                  <p:pRg st="1" end="1"/>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8">
                                                <p:txEl>
                                                  <p:pRg st="2" end="2"/>
                                                </p:txEl>
                                              </p:spTgt>
                                            </p:tgtEl>
                                            <p:attrNameLst>
                                              <p:attrName>style.visibility</p:attrName>
                                            </p:attrNameLst>
                                          </p:cBhvr>
                                          <p:to>
                                            <p:strVal val="visible"/>
                                          </p:to>
                                        </p:set>
                                        <p:animEffect transition="in" filter="fade">
                                          <p:cBhvr>
                                            <p:cTn id="28" dur="1000"/>
                                            <p:tgtEl>
                                              <p:spTgt spid="18">
                                                <p:txEl>
                                                  <p:pRg st="2" end="2"/>
                                                </p:txEl>
                                              </p:spTgt>
                                            </p:tgtEl>
                                          </p:cBhvr>
                                        </p:animEffect>
                                        <p:anim calcmode="lin" valueType="num">
                                          <p:cBhvr>
                                            <p:cTn id="29" dur="1000" fill="hold"/>
                                            <p:tgtEl>
                                              <p:spTgt spid="18">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8">
                                                <p:txEl>
                                                  <p:pRg st="2" end="2"/>
                                                </p:txEl>
                                              </p:spTgt>
                                            </p:tgtEl>
                                            <p:attrNameLst>
                                              <p:attrName>ppt_y</p:attrName>
                                            </p:attrNameLst>
                                          </p:cBhvr>
                                          <p:tavLst>
                                            <p:tav tm="0">
                                              <p:val>
                                                <p:strVal val="#ppt_y+.1"/>
                                              </p:val>
                                            </p:tav>
                                            <p:tav tm="100000">
                                              <p:val>
                                                <p:strVal val="#ppt_y"/>
                                              </p:val>
                                            </p:tav>
                                          </p:tavLst>
                                        </p:anim>
                                      </p:childTnLst>
                                    </p:cTn>
                                  </p:par>
                                </p:childTnLst>
                              </p:cTn>
                            </p:par>
                            <p:par>
                              <p:cTn id="31" fill="hold">
                                <p:stCondLst>
                                  <p:cond delay="3000"/>
                                </p:stCondLst>
                                <p:childTnLst>
                                  <p:par>
                                    <p:cTn id="32" presetID="42" presetClass="entr" presetSubtype="0"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1000"/>
                                            <p:tgtEl>
                                              <p:spTgt spid="21"/>
                                            </p:tgtEl>
                                          </p:cBhvr>
                                        </p:animEffect>
                                        <p:anim calcmode="lin" valueType="num">
                                          <p:cBhvr>
                                            <p:cTn id="35" dur="1000" fill="hold"/>
                                            <p:tgtEl>
                                              <p:spTgt spid="21"/>
                                            </p:tgtEl>
                                            <p:attrNameLst>
                                              <p:attrName>ppt_x</p:attrName>
                                            </p:attrNameLst>
                                          </p:cBhvr>
                                          <p:tavLst>
                                            <p:tav tm="0">
                                              <p:val>
                                                <p:strVal val="#ppt_x"/>
                                              </p:val>
                                            </p:tav>
                                            <p:tav tm="100000">
                                              <p:val>
                                                <p:strVal val="#ppt_x"/>
                                              </p:val>
                                            </p:tav>
                                          </p:tavLst>
                                        </p:anim>
                                        <p:anim calcmode="lin" valueType="num">
                                          <p:cBhvr>
                                            <p:cTn id="36" dur="1000" fill="hold"/>
                                            <p:tgtEl>
                                              <p:spTgt spid="21"/>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42"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par>
                              <p:cTn id="43" fill="hold">
                                <p:stCondLst>
                                  <p:cond delay="5000"/>
                                </p:stCondLst>
                                <p:childTnLst>
                                  <p:par>
                                    <p:cTn id="44" presetID="53" presetClass="entr" presetSubtype="16" fill="hold"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p:cTn id="46" dur="500" fill="hold"/>
                                            <p:tgtEl>
                                              <p:spTgt spid="36"/>
                                            </p:tgtEl>
                                            <p:attrNameLst>
                                              <p:attrName>ppt_w</p:attrName>
                                            </p:attrNameLst>
                                          </p:cBhvr>
                                          <p:tavLst>
                                            <p:tav tm="0">
                                              <p:val>
                                                <p:fltVal val="0"/>
                                              </p:val>
                                            </p:tav>
                                            <p:tav tm="100000">
                                              <p:val>
                                                <p:strVal val="#ppt_w"/>
                                              </p:val>
                                            </p:tav>
                                          </p:tavLst>
                                        </p:anim>
                                        <p:anim calcmode="lin" valueType="num">
                                          <p:cBhvr>
                                            <p:cTn id="47" dur="500" fill="hold"/>
                                            <p:tgtEl>
                                              <p:spTgt spid="36"/>
                                            </p:tgtEl>
                                            <p:attrNameLst>
                                              <p:attrName>ppt_h</p:attrName>
                                            </p:attrNameLst>
                                          </p:cBhvr>
                                          <p:tavLst>
                                            <p:tav tm="0">
                                              <p:val>
                                                <p:fltVal val="0"/>
                                              </p:val>
                                            </p:tav>
                                            <p:tav tm="100000">
                                              <p:val>
                                                <p:strVal val="#ppt_h"/>
                                              </p:val>
                                            </p:tav>
                                          </p:tavLst>
                                        </p:anim>
                                        <p:animEffect transition="in" filter="fade">
                                          <p:cBhvr>
                                            <p:cTn id="48" dur="500"/>
                                            <p:tgtEl>
                                              <p:spTgt spid="36"/>
                                            </p:tgtEl>
                                          </p:cBhvr>
                                        </p:animEffect>
                                      </p:childTnLst>
                                    </p:cTn>
                                  </p:par>
                                </p:childTnLst>
                              </p:cTn>
                            </p:par>
                            <p:par>
                              <p:cTn id="49" fill="hold">
                                <p:stCondLst>
                                  <p:cond delay="5500"/>
                                </p:stCondLst>
                                <p:childTnLst>
                                  <p:par>
                                    <p:cTn id="50" presetID="42" presetClass="entr" presetSubtype="0"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1000"/>
                                            <p:tgtEl>
                                              <p:spTgt spid="2"/>
                                            </p:tgtEl>
                                          </p:cBhvr>
                                        </p:animEffect>
                                        <p:anim calcmode="lin" valueType="num">
                                          <p:cBhvr>
                                            <p:cTn id="53" dur="1000" fill="hold"/>
                                            <p:tgtEl>
                                              <p:spTgt spid="2"/>
                                            </p:tgtEl>
                                            <p:attrNameLst>
                                              <p:attrName>ppt_x</p:attrName>
                                            </p:attrNameLst>
                                          </p:cBhvr>
                                          <p:tavLst>
                                            <p:tav tm="0">
                                              <p:val>
                                                <p:strVal val="#ppt_x"/>
                                              </p:val>
                                            </p:tav>
                                            <p:tav tm="100000">
                                              <p:val>
                                                <p:strVal val="#ppt_x"/>
                                              </p:val>
                                            </p:tav>
                                          </p:tavLst>
                                        </p:anim>
                                        <p:anim calcmode="lin" valueType="num">
                                          <p:cBhvr>
                                            <p:cTn id="54" dur="1000" fill="hold"/>
                                            <p:tgtEl>
                                              <p:spTgt spid="2"/>
                                            </p:tgtEl>
                                            <p:attrNameLst>
                                              <p:attrName>ppt_y</p:attrName>
                                            </p:attrNameLst>
                                          </p:cBhvr>
                                          <p:tavLst>
                                            <p:tav tm="0">
                                              <p:val>
                                                <p:strVal val="#ppt_y+.1"/>
                                              </p:val>
                                            </p:tav>
                                            <p:tav tm="100000">
                                              <p:val>
                                                <p:strVal val="#ppt_y"/>
                                              </p:val>
                                            </p:tav>
                                          </p:tavLst>
                                        </p:anim>
                                      </p:childTnLst>
                                    </p:cTn>
                                  </p:par>
                                </p:childTnLst>
                              </p:cTn>
                            </p:par>
                            <p:par>
                              <p:cTn id="55" fill="hold">
                                <p:stCondLst>
                                  <p:cond delay="6500"/>
                                </p:stCondLst>
                                <p:childTnLst>
                                  <p:par>
                                    <p:cTn id="56" presetID="42" presetClass="entr" presetSubtype="0" fill="hold" grpId="0" nodeType="after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childTnLst>
                              </p:cTn>
                            </p:par>
                            <p:par>
                              <p:cTn id="61" fill="hold">
                                <p:stCondLst>
                                  <p:cond delay="7500"/>
                                </p:stCondLst>
                                <p:childTnLst>
                                  <p:par>
                                    <p:cTn id="62" presetID="53" presetClass="entr" presetSubtype="16"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p:cTn id="64" dur="1000" fill="hold"/>
                                            <p:tgtEl>
                                              <p:spTgt spid="38"/>
                                            </p:tgtEl>
                                            <p:attrNameLst>
                                              <p:attrName>ppt_w</p:attrName>
                                            </p:attrNameLst>
                                          </p:cBhvr>
                                          <p:tavLst>
                                            <p:tav tm="0">
                                              <p:val>
                                                <p:fltVal val="0"/>
                                              </p:val>
                                            </p:tav>
                                            <p:tav tm="100000">
                                              <p:val>
                                                <p:strVal val="#ppt_w"/>
                                              </p:val>
                                            </p:tav>
                                          </p:tavLst>
                                        </p:anim>
                                        <p:anim calcmode="lin" valueType="num">
                                          <p:cBhvr>
                                            <p:cTn id="65" dur="1000" fill="hold"/>
                                            <p:tgtEl>
                                              <p:spTgt spid="38"/>
                                            </p:tgtEl>
                                            <p:attrNameLst>
                                              <p:attrName>ppt_h</p:attrName>
                                            </p:attrNameLst>
                                          </p:cBhvr>
                                          <p:tavLst>
                                            <p:tav tm="0">
                                              <p:val>
                                                <p:fltVal val="0"/>
                                              </p:val>
                                            </p:tav>
                                            <p:tav tm="100000">
                                              <p:val>
                                                <p:strVal val="#ppt_h"/>
                                              </p:val>
                                            </p:tav>
                                          </p:tavLst>
                                        </p:anim>
                                        <p:animEffect transition="in" filter="fade">
                                          <p:cBhvr>
                                            <p:cTn id="66" dur="1000"/>
                                            <p:tgtEl>
                                              <p:spTgt spid="38"/>
                                            </p:tgtEl>
                                          </p:cBhvr>
                                        </p:animEffect>
                                      </p:childTnLst>
                                    </p:cTn>
                                  </p:par>
                                </p:childTnLst>
                              </p:cTn>
                            </p:par>
                            <p:par>
                              <p:cTn id="67" fill="hold">
                                <p:stCondLst>
                                  <p:cond delay="8500"/>
                                </p:stCondLst>
                                <p:childTnLst>
                                  <p:par>
                                    <p:cTn id="68" presetID="42" presetClass="entr" presetSubtype="0" fill="hold" grpId="0" nodeType="after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1000"/>
                                            <p:tgtEl>
                                              <p:spTgt spid="7"/>
                                            </p:tgtEl>
                                          </p:cBhvr>
                                        </p:animEffect>
                                        <p:anim calcmode="lin" valueType="num">
                                          <p:cBhvr>
                                            <p:cTn id="71" dur="1000" fill="hold"/>
                                            <p:tgtEl>
                                              <p:spTgt spid="7"/>
                                            </p:tgtEl>
                                            <p:attrNameLst>
                                              <p:attrName>ppt_x</p:attrName>
                                            </p:attrNameLst>
                                          </p:cBhvr>
                                          <p:tavLst>
                                            <p:tav tm="0">
                                              <p:val>
                                                <p:strVal val="#ppt_x"/>
                                              </p:val>
                                            </p:tav>
                                            <p:tav tm="100000">
                                              <p:val>
                                                <p:strVal val="#ppt_x"/>
                                              </p:val>
                                            </p:tav>
                                          </p:tavLst>
                                        </p:anim>
                                        <p:anim calcmode="lin" valueType="num">
                                          <p:cBhvr>
                                            <p:cTn id="72" dur="1000" fill="hold"/>
                                            <p:tgtEl>
                                              <p:spTgt spid="7"/>
                                            </p:tgtEl>
                                            <p:attrNameLst>
                                              <p:attrName>ppt_y</p:attrName>
                                            </p:attrNameLst>
                                          </p:cBhvr>
                                          <p:tavLst>
                                            <p:tav tm="0">
                                              <p:val>
                                                <p:strVal val="#ppt_y+.1"/>
                                              </p:val>
                                            </p:tav>
                                            <p:tav tm="100000">
                                              <p:val>
                                                <p:strVal val="#ppt_y"/>
                                              </p:val>
                                            </p:tav>
                                          </p:tavLst>
                                        </p:anim>
                                      </p:childTnLst>
                                    </p:cTn>
                                  </p:par>
                                </p:childTnLst>
                              </p:cTn>
                            </p:par>
                            <p:par>
                              <p:cTn id="73" fill="hold">
                                <p:stCondLst>
                                  <p:cond delay="9500"/>
                                </p:stCondLst>
                                <p:childTnLst>
                                  <p:par>
                                    <p:cTn id="74" presetID="42" presetClass="entr" presetSubtype="0" fill="hold" grpId="0" nodeType="after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1000"/>
                                            <p:tgtEl>
                                              <p:spTgt spid="10"/>
                                            </p:tgtEl>
                                          </p:cBhvr>
                                        </p:animEffect>
                                        <p:anim calcmode="lin" valueType="num">
                                          <p:cBhvr>
                                            <p:cTn id="77" dur="1000" fill="hold"/>
                                            <p:tgtEl>
                                              <p:spTgt spid="10"/>
                                            </p:tgtEl>
                                            <p:attrNameLst>
                                              <p:attrName>ppt_x</p:attrName>
                                            </p:attrNameLst>
                                          </p:cBhvr>
                                          <p:tavLst>
                                            <p:tav tm="0">
                                              <p:val>
                                                <p:strVal val="#ppt_x"/>
                                              </p:val>
                                            </p:tav>
                                            <p:tav tm="100000">
                                              <p:val>
                                                <p:strVal val="#ppt_x"/>
                                              </p:val>
                                            </p:tav>
                                          </p:tavLst>
                                        </p:anim>
                                        <p:anim calcmode="lin" valueType="num">
                                          <p:cBhvr>
                                            <p:cTn id="78" dur="1000" fill="hold"/>
                                            <p:tgtEl>
                                              <p:spTgt spid="10"/>
                                            </p:tgtEl>
                                            <p:attrNameLst>
                                              <p:attrName>ppt_y</p:attrName>
                                            </p:attrNameLst>
                                          </p:cBhvr>
                                          <p:tavLst>
                                            <p:tav tm="0">
                                              <p:val>
                                                <p:strVal val="#ppt_y+.1"/>
                                              </p:val>
                                            </p:tav>
                                            <p:tav tm="100000">
                                              <p:val>
                                                <p:strVal val="#ppt_y"/>
                                              </p:val>
                                            </p:tav>
                                          </p:tavLst>
                                        </p:anim>
                                      </p:childTnLst>
                                    </p:cTn>
                                  </p:par>
                                </p:childTnLst>
                              </p:cTn>
                            </p:par>
                            <p:par>
                              <p:cTn id="79" fill="hold">
                                <p:stCondLst>
                                  <p:cond delay="10500"/>
                                </p:stCondLst>
                                <p:childTnLst>
                                  <p:par>
                                    <p:cTn id="80" presetID="53" presetClass="entr" presetSubtype="16" fill="hold" nodeType="after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p:cTn id="82" dur="500" fill="hold"/>
                                            <p:tgtEl>
                                              <p:spTgt spid="40"/>
                                            </p:tgtEl>
                                            <p:attrNameLst>
                                              <p:attrName>ppt_w</p:attrName>
                                            </p:attrNameLst>
                                          </p:cBhvr>
                                          <p:tavLst>
                                            <p:tav tm="0">
                                              <p:val>
                                                <p:fltVal val="0"/>
                                              </p:val>
                                            </p:tav>
                                            <p:tav tm="100000">
                                              <p:val>
                                                <p:strVal val="#ppt_w"/>
                                              </p:val>
                                            </p:tav>
                                          </p:tavLst>
                                        </p:anim>
                                        <p:anim calcmode="lin" valueType="num">
                                          <p:cBhvr>
                                            <p:cTn id="83" dur="500" fill="hold"/>
                                            <p:tgtEl>
                                              <p:spTgt spid="40"/>
                                            </p:tgtEl>
                                            <p:attrNameLst>
                                              <p:attrName>ppt_h</p:attrName>
                                            </p:attrNameLst>
                                          </p:cBhvr>
                                          <p:tavLst>
                                            <p:tav tm="0">
                                              <p:val>
                                                <p:fltVal val="0"/>
                                              </p:val>
                                            </p:tav>
                                            <p:tav tm="100000">
                                              <p:val>
                                                <p:strVal val="#ppt_h"/>
                                              </p:val>
                                            </p:tav>
                                          </p:tavLst>
                                        </p:anim>
                                        <p:animEffect transition="in" filter="fade">
                                          <p:cBhvr>
                                            <p:cTn id="84" dur="500"/>
                                            <p:tgtEl>
                                              <p:spTgt spid="40"/>
                                            </p:tgtEl>
                                          </p:cBhvr>
                                        </p:animEffect>
                                      </p:childTnLst>
                                    </p:cTn>
                                  </p:par>
                                </p:childTnLst>
                              </p:cTn>
                            </p:par>
                            <p:par>
                              <p:cTn id="85" fill="hold">
                                <p:stCondLst>
                                  <p:cond delay="11000"/>
                                </p:stCondLst>
                                <p:childTnLst>
                                  <p:par>
                                    <p:cTn id="86" presetID="22" presetClass="entr" presetSubtype="8" fill="hold" nodeType="afterEffect">
                                      <p:stCondLst>
                                        <p:cond delay="0"/>
                                      </p:stCondLst>
                                      <p:childTnLst>
                                        <p:set>
                                          <p:cBhvr>
                                            <p:cTn id="87" dur="1" fill="hold">
                                              <p:stCondLst>
                                                <p:cond delay="0"/>
                                              </p:stCondLst>
                                            </p:cTn>
                                            <p:tgtEl>
                                              <p:spTgt spid="45"/>
                                            </p:tgtEl>
                                            <p:attrNameLst>
                                              <p:attrName>style.visibility</p:attrName>
                                            </p:attrNameLst>
                                          </p:cBhvr>
                                          <p:to>
                                            <p:strVal val="visible"/>
                                          </p:to>
                                        </p:set>
                                        <p:animEffect transition="in" filter="wipe(left)">
                                          <p:cBhvr>
                                            <p:cTn id="88" dur="2000"/>
                                            <p:tgtEl>
                                              <p:spTgt spid="45"/>
                                            </p:tgtEl>
                                          </p:cBhvr>
                                        </p:animEffect>
                                      </p:childTnLst>
                                    </p:cTn>
                                  </p:par>
                                </p:childTnLst>
                              </p:cTn>
                            </p:par>
                            <p:par>
                              <p:cTn id="89" fill="hold">
                                <p:stCondLst>
                                  <p:cond delay="13000"/>
                                </p:stCondLst>
                                <p:childTnLst>
                                  <p:par>
                                    <p:cTn id="90" presetID="42"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1000"/>
                                            <p:tgtEl>
                                              <p:spTgt spid="28"/>
                                            </p:tgtEl>
                                          </p:cBhvr>
                                        </p:animEffect>
                                        <p:anim calcmode="lin" valueType="num">
                                          <p:cBhvr>
                                            <p:cTn id="93" dur="1000" fill="hold"/>
                                            <p:tgtEl>
                                              <p:spTgt spid="28"/>
                                            </p:tgtEl>
                                            <p:attrNameLst>
                                              <p:attrName>ppt_x</p:attrName>
                                            </p:attrNameLst>
                                          </p:cBhvr>
                                          <p:tavLst>
                                            <p:tav tm="0">
                                              <p:val>
                                                <p:strVal val="#ppt_x"/>
                                              </p:val>
                                            </p:tav>
                                            <p:tav tm="100000">
                                              <p:val>
                                                <p:strVal val="#ppt_x"/>
                                              </p:val>
                                            </p:tav>
                                          </p:tavLst>
                                        </p:anim>
                                        <p:anim calcmode="lin" valueType="num">
                                          <p:cBhvr>
                                            <p:cTn id="94" dur="10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14000"/>
                                </p:stCondLst>
                                <p:childTnLst>
                                  <p:par>
                                    <p:cTn id="96" presetID="42" presetClass="entr" presetSubtype="0"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1000"/>
                                            <p:tgtEl>
                                              <p:spTgt spid="29"/>
                                            </p:tgtEl>
                                          </p:cBhvr>
                                        </p:animEffect>
                                        <p:anim calcmode="lin" valueType="num">
                                          <p:cBhvr>
                                            <p:cTn id="99" dur="1000" fill="hold"/>
                                            <p:tgtEl>
                                              <p:spTgt spid="29"/>
                                            </p:tgtEl>
                                            <p:attrNameLst>
                                              <p:attrName>ppt_x</p:attrName>
                                            </p:attrNameLst>
                                          </p:cBhvr>
                                          <p:tavLst>
                                            <p:tav tm="0">
                                              <p:val>
                                                <p:strVal val="#ppt_x"/>
                                              </p:val>
                                            </p:tav>
                                            <p:tav tm="100000">
                                              <p:val>
                                                <p:strVal val="#ppt_x"/>
                                              </p:val>
                                            </p:tav>
                                          </p:tavLst>
                                        </p:anim>
                                        <p:anim calcmode="lin" valueType="num">
                                          <p:cBhvr>
                                            <p:cTn id="100" dur="1000" fill="hold"/>
                                            <p:tgtEl>
                                              <p:spTgt spid="29"/>
                                            </p:tgtEl>
                                            <p:attrNameLst>
                                              <p:attrName>ppt_y</p:attrName>
                                            </p:attrNameLst>
                                          </p:cBhvr>
                                          <p:tavLst>
                                            <p:tav tm="0">
                                              <p:val>
                                                <p:strVal val="#ppt_y+.1"/>
                                              </p:val>
                                            </p:tav>
                                            <p:tav tm="100000">
                                              <p:val>
                                                <p:strVal val="#ppt_y"/>
                                              </p:val>
                                            </p:tav>
                                          </p:tavLst>
                                        </p:anim>
                                      </p:childTnLst>
                                    </p:cTn>
                                  </p:par>
                                </p:childTnLst>
                              </p:cTn>
                            </p:par>
                            <p:par>
                              <p:cTn id="101" fill="hold">
                                <p:stCondLst>
                                  <p:cond delay="15000"/>
                                </p:stCondLst>
                                <p:childTnLst>
                                  <p:par>
                                    <p:cTn id="102" presetID="22" presetClass="entr" presetSubtype="2" fill="hold" nodeType="afterEffect">
                                      <p:stCondLst>
                                        <p:cond delay="0"/>
                                      </p:stCondLst>
                                      <p:childTnLst>
                                        <p:set>
                                          <p:cBhvr>
                                            <p:cTn id="103" dur="1" fill="hold">
                                              <p:stCondLst>
                                                <p:cond delay="0"/>
                                              </p:stCondLst>
                                            </p:cTn>
                                            <p:tgtEl>
                                              <p:spTgt spid="47"/>
                                            </p:tgtEl>
                                            <p:attrNameLst>
                                              <p:attrName>style.visibility</p:attrName>
                                            </p:attrNameLst>
                                          </p:cBhvr>
                                          <p:to>
                                            <p:strVal val="visible"/>
                                          </p:to>
                                        </p:set>
                                        <p:animEffect transition="in" filter="wipe(right)">
                                          <p:cBhvr>
                                            <p:cTn id="104"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10" grpId="0"/>
          <p:bldP spid="16" grpId="0"/>
          <p:bldP spid="18" grpId="0" build="allAtOnce"/>
          <p:bldP spid="20" grpId="0"/>
          <p:bldP spid="21" grpId="0"/>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1+#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42" presetClass="entr" presetSubtype="0" fill="hold" grpId="0" nodeType="afterEffect">
                                      <p:stCondLst>
                                        <p:cond delay="0"/>
                                      </p:stCondLst>
                                      <p:childTnLst>
                                        <p:set>
                                          <p:cBhvr>
                                            <p:cTn id="17" dur="1" fill="hold">
                                              <p:stCondLst>
                                                <p:cond delay="0"/>
                                              </p:stCondLst>
                                            </p:cTn>
                                            <p:tgtEl>
                                              <p:spTgt spid="18">
                                                <p:txEl>
                                                  <p:pRg st="0" end="0"/>
                                                </p:txEl>
                                              </p:spTgt>
                                            </p:tgtEl>
                                            <p:attrNameLst>
                                              <p:attrName>style.visibility</p:attrName>
                                            </p:attrNameLst>
                                          </p:cBhvr>
                                          <p:to>
                                            <p:strVal val="visible"/>
                                          </p:to>
                                        </p:set>
                                        <p:animEffect transition="in" filter="fade">
                                          <p:cBhvr>
                                            <p:cTn id="18" dur="1000"/>
                                            <p:tgtEl>
                                              <p:spTgt spid="18">
                                                <p:txEl>
                                                  <p:pRg st="0" end="0"/>
                                                </p:txEl>
                                              </p:spTgt>
                                            </p:tgtEl>
                                          </p:cBhvr>
                                        </p:animEffect>
                                        <p:anim calcmode="lin" valueType="num">
                                          <p:cBhvr>
                                            <p:cTn id="19"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18">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8">
                                                <p:txEl>
                                                  <p:pRg st="1" end="1"/>
                                                </p:txEl>
                                              </p:spTgt>
                                            </p:tgtEl>
                                            <p:attrNameLst>
                                              <p:attrName>style.visibility</p:attrName>
                                            </p:attrNameLst>
                                          </p:cBhvr>
                                          <p:to>
                                            <p:strVal val="visible"/>
                                          </p:to>
                                        </p:set>
                                        <p:animEffect transition="in" filter="fade">
                                          <p:cBhvr>
                                            <p:cTn id="23" dur="1000"/>
                                            <p:tgtEl>
                                              <p:spTgt spid="18">
                                                <p:txEl>
                                                  <p:pRg st="1" end="1"/>
                                                </p:txEl>
                                              </p:spTgt>
                                            </p:tgtEl>
                                          </p:cBhvr>
                                        </p:animEffect>
                                        <p:anim calcmode="lin" valueType="num">
                                          <p:cBhvr>
                                            <p:cTn id="24" dur="10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18">
                                                <p:txEl>
                                                  <p:pRg st="1" end="1"/>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8">
                                                <p:txEl>
                                                  <p:pRg st="2" end="2"/>
                                                </p:txEl>
                                              </p:spTgt>
                                            </p:tgtEl>
                                            <p:attrNameLst>
                                              <p:attrName>style.visibility</p:attrName>
                                            </p:attrNameLst>
                                          </p:cBhvr>
                                          <p:to>
                                            <p:strVal val="visible"/>
                                          </p:to>
                                        </p:set>
                                        <p:animEffect transition="in" filter="fade">
                                          <p:cBhvr>
                                            <p:cTn id="28" dur="1000"/>
                                            <p:tgtEl>
                                              <p:spTgt spid="18">
                                                <p:txEl>
                                                  <p:pRg st="2" end="2"/>
                                                </p:txEl>
                                              </p:spTgt>
                                            </p:tgtEl>
                                          </p:cBhvr>
                                        </p:animEffect>
                                        <p:anim calcmode="lin" valueType="num">
                                          <p:cBhvr>
                                            <p:cTn id="29" dur="1000" fill="hold"/>
                                            <p:tgtEl>
                                              <p:spTgt spid="18">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8">
                                                <p:txEl>
                                                  <p:pRg st="2" end="2"/>
                                                </p:txEl>
                                              </p:spTgt>
                                            </p:tgtEl>
                                            <p:attrNameLst>
                                              <p:attrName>ppt_y</p:attrName>
                                            </p:attrNameLst>
                                          </p:cBhvr>
                                          <p:tavLst>
                                            <p:tav tm="0">
                                              <p:val>
                                                <p:strVal val="#ppt_y+.1"/>
                                              </p:val>
                                            </p:tav>
                                            <p:tav tm="100000">
                                              <p:val>
                                                <p:strVal val="#ppt_y"/>
                                              </p:val>
                                            </p:tav>
                                          </p:tavLst>
                                        </p:anim>
                                      </p:childTnLst>
                                    </p:cTn>
                                  </p:par>
                                </p:childTnLst>
                              </p:cTn>
                            </p:par>
                            <p:par>
                              <p:cTn id="31" fill="hold">
                                <p:stCondLst>
                                  <p:cond delay="3000"/>
                                </p:stCondLst>
                                <p:childTnLst>
                                  <p:par>
                                    <p:cTn id="32" presetID="42" presetClass="entr" presetSubtype="0"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1000"/>
                                            <p:tgtEl>
                                              <p:spTgt spid="21"/>
                                            </p:tgtEl>
                                          </p:cBhvr>
                                        </p:animEffect>
                                        <p:anim calcmode="lin" valueType="num">
                                          <p:cBhvr>
                                            <p:cTn id="35" dur="1000" fill="hold"/>
                                            <p:tgtEl>
                                              <p:spTgt spid="21"/>
                                            </p:tgtEl>
                                            <p:attrNameLst>
                                              <p:attrName>ppt_x</p:attrName>
                                            </p:attrNameLst>
                                          </p:cBhvr>
                                          <p:tavLst>
                                            <p:tav tm="0">
                                              <p:val>
                                                <p:strVal val="#ppt_x"/>
                                              </p:val>
                                            </p:tav>
                                            <p:tav tm="100000">
                                              <p:val>
                                                <p:strVal val="#ppt_x"/>
                                              </p:val>
                                            </p:tav>
                                          </p:tavLst>
                                        </p:anim>
                                        <p:anim calcmode="lin" valueType="num">
                                          <p:cBhvr>
                                            <p:cTn id="36" dur="1000" fill="hold"/>
                                            <p:tgtEl>
                                              <p:spTgt spid="21"/>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42"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par>
                              <p:cTn id="43" fill="hold">
                                <p:stCondLst>
                                  <p:cond delay="5000"/>
                                </p:stCondLst>
                                <p:childTnLst>
                                  <p:par>
                                    <p:cTn id="44" presetID="53" presetClass="entr" presetSubtype="16" fill="hold"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p:cTn id="46" dur="500" fill="hold"/>
                                            <p:tgtEl>
                                              <p:spTgt spid="36"/>
                                            </p:tgtEl>
                                            <p:attrNameLst>
                                              <p:attrName>ppt_w</p:attrName>
                                            </p:attrNameLst>
                                          </p:cBhvr>
                                          <p:tavLst>
                                            <p:tav tm="0">
                                              <p:val>
                                                <p:fltVal val="0"/>
                                              </p:val>
                                            </p:tav>
                                            <p:tav tm="100000">
                                              <p:val>
                                                <p:strVal val="#ppt_w"/>
                                              </p:val>
                                            </p:tav>
                                          </p:tavLst>
                                        </p:anim>
                                        <p:anim calcmode="lin" valueType="num">
                                          <p:cBhvr>
                                            <p:cTn id="47" dur="500" fill="hold"/>
                                            <p:tgtEl>
                                              <p:spTgt spid="36"/>
                                            </p:tgtEl>
                                            <p:attrNameLst>
                                              <p:attrName>ppt_h</p:attrName>
                                            </p:attrNameLst>
                                          </p:cBhvr>
                                          <p:tavLst>
                                            <p:tav tm="0">
                                              <p:val>
                                                <p:fltVal val="0"/>
                                              </p:val>
                                            </p:tav>
                                            <p:tav tm="100000">
                                              <p:val>
                                                <p:strVal val="#ppt_h"/>
                                              </p:val>
                                            </p:tav>
                                          </p:tavLst>
                                        </p:anim>
                                        <p:animEffect transition="in" filter="fade">
                                          <p:cBhvr>
                                            <p:cTn id="48" dur="500"/>
                                            <p:tgtEl>
                                              <p:spTgt spid="36"/>
                                            </p:tgtEl>
                                          </p:cBhvr>
                                        </p:animEffect>
                                      </p:childTnLst>
                                    </p:cTn>
                                  </p:par>
                                </p:childTnLst>
                              </p:cTn>
                            </p:par>
                            <p:par>
                              <p:cTn id="49" fill="hold">
                                <p:stCondLst>
                                  <p:cond delay="5500"/>
                                </p:stCondLst>
                                <p:childTnLst>
                                  <p:par>
                                    <p:cTn id="50" presetID="42" presetClass="entr" presetSubtype="0"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1000"/>
                                            <p:tgtEl>
                                              <p:spTgt spid="2"/>
                                            </p:tgtEl>
                                          </p:cBhvr>
                                        </p:animEffect>
                                        <p:anim calcmode="lin" valueType="num">
                                          <p:cBhvr>
                                            <p:cTn id="53" dur="1000" fill="hold"/>
                                            <p:tgtEl>
                                              <p:spTgt spid="2"/>
                                            </p:tgtEl>
                                            <p:attrNameLst>
                                              <p:attrName>ppt_x</p:attrName>
                                            </p:attrNameLst>
                                          </p:cBhvr>
                                          <p:tavLst>
                                            <p:tav tm="0">
                                              <p:val>
                                                <p:strVal val="#ppt_x"/>
                                              </p:val>
                                            </p:tav>
                                            <p:tav tm="100000">
                                              <p:val>
                                                <p:strVal val="#ppt_x"/>
                                              </p:val>
                                            </p:tav>
                                          </p:tavLst>
                                        </p:anim>
                                        <p:anim calcmode="lin" valueType="num">
                                          <p:cBhvr>
                                            <p:cTn id="54" dur="1000" fill="hold"/>
                                            <p:tgtEl>
                                              <p:spTgt spid="2"/>
                                            </p:tgtEl>
                                            <p:attrNameLst>
                                              <p:attrName>ppt_y</p:attrName>
                                            </p:attrNameLst>
                                          </p:cBhvr>
                                          <p:tavLst>
                                            <p:tav tm="0">
                                              <p:val>
                                                <p:strVal val="#ppt_y+.1"/>
                                              </p:val>
                                            </p:tav>
                                            <p:tav tm="100000">
                                              <p:val>
                                                <p:strVal val="#ppt_y"/>
                                              </p:val>
                                            </p:tav>
                                          </p:tavLst>
                                        </p:anim>
                                      </p:childTnLst>
                                    </p:cTn>
                                  </p:par>
                                </p:childTnLst>
                              </p:cTn>
                            </p:par>
                            <p:par>
                              <p:cTn id="55" fill="hold">
                                <p:stCondLst>
                                  <p:cond delay="6500"/>
                                </p:stCondLst>
                                <p:childTnLst>
                                  <p:par>
                                    <p:cTn id="56" presetID="42" presetClass="entr" presetSubtype="0" fill="hold" grpId="0" nodeType="after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childTnLst>
                              </p:cTn>
                            </p:par>
                            <p:par>
                              <p:cTn id="61" fill="hold">
                                <p:stCondLst>
                                  <p:cond delay="7500"/>
                                </p:stCondLst>
                                <p:childTnLst>
                                  <p:par>
                                    <p:cTn id="62" presetID="53" presetClass="entr" presetSubtype="16"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p:cTn id="64" dur="1000" fill="hold"/>
                                            <p:tgtEl>
                                              <p:spTgt spid="38"/>
                                            </p:tgtEl>
                                            <p:attrNameLst>
                                              <p:attrName>ppt_w</p:attrName>
                                            </p:attrNameLst>
                                          </p:cBhvr>
                                          <p:tavLst>
                                            <p:tav tm="0">
                                              <p:val>
                                                <p:fltVal val="0"/>
                                              </p:val>
                                            </p:tav>
                                            <p:tav tm="100000">
                                              <p:val>
                                                <p:strVal val="#ppt_w"/>
                                              </p:val>
                                            </p:tav>
                                          </p:tavLst>
                                        </p:anim>
                                        <p:anim calcmode="lin" valueType="num">
                                          <p:cBhvr>
                                            <p:cTn id="65" dur="1000" fill="hold"/>
                                            <p:tgtEl>
                                              <p:spTgt spid="38"/>
                                            </p:tgtEl>
                                            <p:attrNameLst>
                                              <p:attrName>ppt_h</p:attrName>
                                            </p:attrNameLst>
                                          </p:cBhvr>
                                          <p:tavLst>
                                            <p:tav tm="0">
                                              <p:val>
                                                <p:fltVal val="0"/>
                                              </p:val>
                                            </p:tav>
                                            <p:tav tm="100000">
                                              <p:val>
                                                <p:strVal val="#ppt_h"/>
                                              </p:val>
                                            </p:tav>
                                          </p:tavLst>
                                        </p:anim>
                                        <p:animEffect transition="in" filter="fade">
                                          <p:cBhvr>
                                            <p:cTn id="66" dur="1000"/>
                                            <p:tgtEl>
                                              <p:spTgt spid="38"/>
                                            </p:tgtEl>
                                          </p:cBhvr>
                                        </p:animEffect>
                                      </p:childTnLst>
                                    </p:cTn>
                                  </p:par>
                                </p:childTnLst>
                              </p:cTn>
                            </p:par>
                            <p:par>
                              <p:cTn id="67" fill="hold">
                                <p:stCondLst>
                                  <p:cond delay="8500"/>
                                </p:stCondLst>
                                <p:childTnLst>
                                  <p:par>
                                    <p:cTn id="68" presetID="42" presetClass="entr" presetSubtype="0" fill="hold" grpId="0" nodeType="after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1000"/>
                                            <p:tgtEl>
                                              <p:spTgt spid="7"/>
                                            </p:tgtEl>
                                          </p:cBhvr>
                                        </p:animEffect>
                                        <p:anim calcmode="lin" valueType="num">
                                          <p:cBhvr>
                                            <p:cTn id="71" dur="1000" fill="hold"/>
                                            <p:tgtEl>
                                              <p:spTgt spid="7"/>
                                            </p:tgtEl>
                                            <p:attrNameLst>
                                              <p:attrName>ppt_x</p:attrName>
                                            </p:attrNameLst>
                                          </p:cBhvr>
                                          <p:tavLst>
                                            <p:tav tm="0">
                                              <p:val>
                                                <p:strVal val="#ppt_x"/>
                                              </p:val>
                                            </p:tav>
                                            <p:tav tm="100000">
                                              <p:val>
                                                <p:strVal val="#ppt_x"/>
                                              </p:val>
                                            </p:tav>
                                          </p:tavLst>
                                        </p:anim>
                                        <p:anim calcmode="lin" valueType="num">
                                          <p:cBhvr>
                                            <p:cTn id="72" dur="1000" fill="hold"/>
                                            <p:tgtEl>
                                              <p:spTgt spid="7"/>
                                            </p:tgtEl>
                                            <p:attrNameLst>
                                              <p:attrName>ppt_y</p:attrName>
                                            </p:attrNameLst>
                                          </p:cBhvr>
                                          <p:tavLst>
                                            <p:tav tm="0">
                                              <p:val>
                                                <p:strVal val="#ppt_y+.1"/>
                                              </p:val>
                                            </p:tav>
                                            <p:tav tm="100000">
                                              <p:val>
                                                <p:strVal val="#ppt_y"/>
                                              </p:val>
                                            </p:tav>
                                          </p:tavLst>
                                        </p:anim>
                                      </p:childTnLst>
                                    </p:cTn>
                                  </p:par>
                                </p:childTnLst>
                              </p:cTn>
                            </p:par>
                            <p:par>
                              <p:cTn id="73" fill="hold">
                                <p:stCondLst>
                                  <p:cond delay="9500"/>
                                </p:stCondLst>
                                <p:childTnLst>
                                  <p:par>
                                    <p:cTn id="74" presetID="42" presetClass="entr" presetSubtype="0" fill="hold" grpId="0" nodeType="after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1000"/>
                                            <p:tgtEl>
                                              <p:spTgt spid="10"/>
                                            </p:tgtEl>
                                          </p:cBhvr>
                                        </p:animEffect>
                                        <p:anim calcmode="lin" valueType="num">
                                          <p:cBhvr>
                                            <p:cTn id="77" dur="1000" fill="hold"/>
                                            <p:tgtEl>
                                              <p:spTgt spid="10"/>
                                            </p:tgtEl>
                                            <p:attrNameLst>
                                              <p:attrName>ppt_x</p:attrName>
                                            </p:attrNameLst>
                                          </p:cBhvr>
                                          <p:tavLst>
                                            <p:tav tm="0">
                                              <p:val>
                                                <p:strVal val="#ppt_x"/>
                                              </p:val>
                                            </p:tav>
                                            <p:tav tm="100000">
                                              <p:val>
                                                <p:strVal val="#ppt_x"/>
                                              </p:val>
                                            </p:tav>
                                          </p:tavLst>
                                        </p:anim>
                                        <p:anim calcmode="lin" valueType="num">
                                          <p:cBhvr>
                                            <p:cTn id="78" dur="1000" fill="hold"/>
                                            <p:tgtEl>
                                              <p:spTgt spid="10"/>
                                            </p:tgtEl>
                                            <p:attrNameLst>
                                              <p:attrName>ppt_y</p:attrName>
                                            </p:attrNameLst>
                                          </p:cBhvr>
                                          <p:tavLst>
                                            <p:tav tm="0">
                                              <p:val>
                                                <p:strVal val="#ppt_y+.1"/>
                                              </p:val>
                                            </p:tav>
                                            <p:tav tm="100000">
                                              <p:val>
                                                <p:strVal val="#ppt_y"/>
                                              </p:val>
                                            </p:tav>
                                          </p:tavLst>
                                        </p:anim>
                                      </p:childTnLst>
                                    </p:cTn>
                                  </p:par>
                                </p:childTnLst>
                              </p:cTn>
                            </p:par>
                            <p:par>
                              <p:cTn id="79" fill="hold">
                                <p:stCondLst>
                                  <p:cond delay="10500"/>
                                </p:stCondLst>
                                <p:childTnLst>
                                  <p:par>
                                    <p:cTn id="80" presetID="53" presetClass="entr" presetSubtype="16" fill="hold" nodeType="after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p:cTn id="82" dur="500" fill="hold"/>
                                            <p:tgtEl>
                                              <p:spTgt spid="40"/>
                                            </p:tgtEl>
                                            <p:attrNameLst>
                                              <p:attrName>ppt_w</p:attrName>
                                            </p:attrNameLst>
                                          </p:cBhvr>
                                          <p:tavLst>
                                            <p:tav tm="0">
                                              <p:val>
                                                <p:fltVal val="0"/>
                                              </p:val>
                                            </p:tav>
                                            <p:tav tm="100000">
                                              <p:val>
                                                <p:strVal val="#ppt_w"/>
                                              </p:val>
                                            </p:tav>
                                          </p:tavLst>
                                        </p:anim>
                                        <p:anim calcmode="lin" valueType="num">
                                          <p:cBhvr>
                                            <p:cTn id="83" dur="500" fill="hold"/>
                                            <p:tgtEl>
                                              <p:spTgt spid="40"/>
                                            </p:tgtEl>
                                            <p:attrNameLst>
                                              <p:attrName>ppt_h</p:attrName>
                                            </p:attrNameLst>
                                          </p:cBhvr>
                                          <p:tavLst>
                                            <p:tav tm="0">
                                              <p:val>
                                                <p:fltVal val="0"/>
                                              </p:val>
                                            </p:tav>
                                            <p:tav tm="100000">
                                              <p:val>
                                                <p:strVal val="#ppt_h"/>
                                              </p:val>
                                            </p:tav>
                                          </p:tavLst>
                                        </p:anim>
                                        <p:animEffect transition="in" filter="fade">
                                          <p:cBhvr>
                                            <p:cTn id="84" dur="500"/>
                                            <p:tgtEl>
                                              <p:spTgt spid="40"/>
                                            </p:tgtEl>
                                          </p:cBhvr>
                                        </p:animEffect>
                                      </p:childTnLst>
                                    </p:cTn>
                                  </p:par>
                                </p:childTnLst>
                              </p:cTn>
                            </p:par>
                            <p:par>
                              <p:cTn id="85" fill="hold">
                                <p:stCondLst>
                                  <p:cond delay="11000"/>
                                </p:stCondLst>
                                <p:childTnLst>
                                  <p:par>
                                    <p:cTn id="86" presetID="22" presetClass="entr" presetSubtype="8" fill="hold" nodeType="afterEffect">
                                      <p:stCondLst>
                                        <p:cond delay="0"/>
                                      </p:stCondLst>
                                      <p:childTnLst>
                                        <p:set>
                                          <p:cBhvr>
                                            <p:cTn id="87" dur="1" fill="hold">
                                              <p:stCondLst>
                                                <p:cond delay="0"/>
                                              </p:stCondLst>
                                            </p:cTn>
                                            <p:tgtEl>
                                              <p:spTgt spid="45"/>
                                            </p:tgtEl>
                                            <p:attrNameLst>
                                              <p:attrName>style.visibility</p:attrName>
                                            </p:attrNameLst>
                                          </p:cBhvr>
                                          <p:to>
                                            <p:strVal val="visible"/>
                                          </p:to>
                                        </p:set>
                                        <p:animEffect transition="in" filter="wipe(left)">
                                          <p:cBhvr>
                                            <p:cTn id="88" dur="2000"/>
                                            <p:tgtEl>
                                              <p:spTgt spid="45"/>
                                            </p:tgtEl>
                                          </p:cBhvr>
                                        </p:animEffect>
                                      </p:childTnLst>
                                    </p:cTn>
                                  </p:par>
                                </p:childTnLst>
                              </p:cTn>
                            </p:par>
                            <p:par>
                              <p:cTn id="89" fill="hold">
                                <p:stCondLst>
                                  <p:cond delay="13000"/>
                                </p:stCondLst>
                                <p:childTnLst>
                                  <p:par>
                                    <p:cTn id="90" presetID="42"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1000"/>
                                            <p:tgtEl>
                                              <p:spTgt spid="28"/>
                                            </p:tgtEl>
                                          </p:cBhvr>
                                        </p:animEffect>
                                        <p:anim calcmode="lin" valueType="num">
                                          <p:cBhvr>
                                            <p:cTn id="93" dur="1000" fill="hold"/>
                                            <p:tgtEl>
                                              <p:spTgt spid="28"/>
                                            </p:tgtEl>
                                            <p:attrNameLst>
                                              <p:attrName>ppt_x</p:attrName>
                                            </p:attrNameLst>
                                          </p:cBhvr>
                                          <p:tavLst>
                                            <p:tav tm="0">
                                              <p:val>
                                                <p:strVal val="#ppt_x"/>
                                              </p:val>
                                            </p:tav>
                                            <p:tav tm="100000">
                                              <p:val>
                                                <p:strVal val="#ppt_x"/>
                                              </p:val>
                                            </p:tav>
                                          </p:tavLst>
                                        </p:anim>
                                        <p:anim calcmode="lin" valueType="num">
                                          <p:cBhvr>
                                            <p:cTn id="94" dur="10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14000"/>
                                </p:stCondLst>
                                <p:childTnLst>
                                  <p:par>
                                    <p:cTn id="96" presetID="42" presetClass="entr" presetSubtype="0"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1000"/>
                                            <p:tgtEl>
                                              <p:spTgt spid="29"/>
                                            </p:tgtEl>
                                          </p:cBhvr>
                                        </p:animEffect>
                                        <p:anim calcmode="lin" valueType="num">
                                          <p:cBhvr>
                                            <p:cTn id="99" dur="1000" fill="hold"/>
                                            <p:tgtEl>
                                              <p:spTgt spid="29"/>
                                            </p:tgtEl>
                                            <p:attrNameLst>
                                              <p:attrName>ppt_x</p:attrName>
                                            </p:attrNameLst>
                                          </p:cBhvr>
                                          <p:tavLst>
                                            <p:tav tm="0">
                                              <p:val>
                                                <p:strVal val="#ppt_x"/>
                                              </p:val>
                                            </p:tav>
                                            <p:tav tm="100000">
                                              <p:val>
                                                <p:strVal val="#ppt_x"/>
                                              </p:val>
                                            </p:tav>
                                          </p:tavLst>
                                        </p:anim>
                                        <p:anim calcmode="lin" valueType="num">
                                          <p:cBhvr>
                                            <p:cTn id="100" dur="1000" fill="hold"/>
                                            <p:tgtEl>
                                              <p:spTgt spid="29"/>
                                            </p:tgtEl>
                                            <p:attrNameLst>
                                              <p:attrName>ppt_y</p:attrName>
                                            </p:attrNameLst>
                                          </p:cBhvr>
                                          <p:tavLst>
                                            <p:tav tm="0">
                                              <p:val>
                                                <p:strVal val="#ppt_y+.1"/>
                                              </p:val>
                                            </p:tav>
                                            <p:tav tm="100000">
                                              <p:val>
                                                <p:strVal val="#ppt_y"/>
                                              </p:val>
                                            </p:tav>
                                          </p:tavLst>
                                        </p:anim>
                                      </p:childTnLst>
                                    </p:cTn>
                                  </p:par>
                                </p:childTnLst>
                              </p:cTn>
                            </p:par>
                            <p:par>
                              <p:cTn id="101" fill="hold">
                                <p:stCondLst>
                                  <p:cond delay="15000"/>
                                </p:stCondLst>
                                <p:childTnLst>
                                  <p:par>
                                    <p:cTn id="102" presetID="22" presetClass="entr" presetSubtype="2" fill="hold" nodeType="afterEffect">
                                      <p:stCondLst>
                                        <p:cond delay="0"/>
                                      </p:stCondLst>
                                      <p:childTnLst>
                                        <p:set>
                                          <p:cBhvr>
                                            <p:cTn id="103" dur="1" fill="hold">
                                              <p:stCondLst>
                                                <p:cond delay="0"/>
                                              </p:stCondLst>
                                            </p:cTn>
                                            <p:tgtEl>
                                              <p:spTgt spid="47"/>
                                            </p:tgtEl>
                                            <p:attrNameLst>
                                              <p:attrName>style.visibility</p:attrName>
                                            </p:attrNameLst>
                                          </p:cBhvr>
                                          <p:to>
                                            <p:strVal val="visible"/>
                                          </p:to>
                                        </p:set>
                                        <p:animEffect transition="in" filter="wipe(right)">
                                          <p:cBhvr>
                                            <p:cTn id="104"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10" grpId="0"/>
          <p:bldP spid="16" grpId="0"/>
          <p:bldP spid="18" grpId="0" build="allAtOnce"/>
          <p:bldP spid="20" grpId="0"/>
          <p:bldP spid="21" grpId="0"/>
          <p:bldP spid="28" grpId="0"/>
          <p:bldP spid="29"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76960B-1B7D-24D0-522B-084FCA738497}"/>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1B5B2AD6-2C47-EBE6-A87C-8A9B3B6AE16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2194543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39648</TotalTime>
  <Words>785</Words>
  <Application>Microsoft Macintosh PowerPoint</Application>
  <PresentationFormat>Widescreen</PresentationFormat>
  <Paragraphs>98</Paragraphs>
  <Slides>12</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Helvetica Neue</vt:lpstr>
      <vt:lpstr>Helvetica Neue Medium</vt:lpstr>
      <vt:lpstr>Libre Franklin</vt:lpstr>
      <vt:lpstr>Office Theme</vt:lpstr>
      <vt:lpstr>PowerPoint Presentation</vt:lpstr>
      <vt:lpstr>History</vt:lpstr>
      <vt:lpstr>Vision and Mission</vt:lpstr>
      <vt:lpstr>Our Core Values</vt:lpstr>
      <vt:lpstr>Our Core Values</vt:lpstr>
      <vt:lpstr>Our Core Values</vt:lpstr>
      <vt:lpstr>Our Core Values</vt:lpstr>
      <vt:lpstr>Our Core Values</vt:lpstr>
      <vt:lpstr>Our Community</vt:lpstr>
      <vt:lpstr>Our Community</vt:lpstr>
      <vt:lpstr>Patient Services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Albert Ganss</dc:creator>
  <cp:lastModifiedBy>Albert Ganss</cp:lastModifiedBy>
  <cp:revision>43</cp:revision>
  <dcterms:created xsi:type="dcterms:W3CDTF">2022-06-01T16:42:15Z</dcterms:created>
  <dcterms:modified xsi:type="dcterms:W3CDTF">2023-02-09T19:09:58Z</dcterms:modified>
</cp:coreProperties>
</file>